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5" r:id="rId5"/>
    <p:sldId id="264" r:id="rId6"/>
    <p:sldId id="261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4ECBA"/>
    <a:srgbClr val="A6D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64897-6C35-44A6-A3E9-472A0BAA6287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F092E-2F47-4599-888E-0D7ACF6DE7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329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F092E-2F47-4599-888E-0D7ACF6DE7B1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931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F092E-2F47-4599-888E-0D7ACF6DE7B1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931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470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933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0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345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994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875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08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494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182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789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126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2E41B-73CD-4CE0-87E2-A1BA585C8505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001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635896" y="188640"/>
            <a:ext cx="5040560" cy="1470025"/>
          </a:xfrm>
        </p:spPr>
        <p:txBody>
          <a:bodyPr/>
          <a:lstStyle/>
          <a:p>
            <a:r>
              <a:rPr lang="es-MX" dirty="0">
                <a:latin typeface="Cooper Black" pitchFamily="18" charset="0"/>
              </a:rPr>
              <a:t>ESTUDIANDO EN CASA</a:t>
            </a:r>
            <a:endParaRPr lang="es-CL" dirty="0">
              <a:latin typeface="Cooper Blac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99791" y="5661248"/>
            <a:ext cx="5043117" cy="1080120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COLEGIO MINERAL EL TENIENTE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Resultado de imagen de MENSAJE SOBRE  de la lectura comprensiva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483768" cy="151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22439"/>
            <a:ext cx="7429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19672" y="1988840"/>
            <a:ext cx="6120680" cy="3528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600" dirty="0">
                <a:solidFill>
                  <a:srgbClr val="FFFF00"/>
                </a:solidFill>
              </a:rPr>
              <a:t>ESTRATEGIAS DE COMPRENSIÓN</a:t>
            </a:r>
          </a:p>
          <a:p>
            <a:pPr algn="ctr"/>
            <a:r>
              <a:rPr lang="es-MX" sz="6600" dirty="0">
                <a:solidFill>
                  <a:srgbClr val="FFFF00"/>
                </a:solidFill>
              </a:rPr>
              <a:t>LECTORA</a:t>
            </a:r>
            <a:endParaRPr lang="es-CL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pic>
        <p:nvPicPr>
          <p:cNvPr id="1028" name="Picture 4" descr="C:\Users\MONICA\Desktop\teacher-storytell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3111" y="0"/>
            <a:ext cx="984847" cy="21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418131" y="116632"/>
            <a:ext cx="7128792" cy="1628801"/>
          </a:xfrm>
          <a:prstGeom prst="wedgeRoundRectCallout">
            <a:avLst>
              <a:gd name="adj1" fmla="val 60404"/>
              <a:gd name="adj2" fmla="val -2328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¡Hola! Anteriormente recordamos lo que es la lectura y las estrategias de Comprensión lectora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95536" y="2261080"/>
            <a:ext cx="648072" cy="5198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3" y="4976277"/>
            <a:ext cx="682625" cy="56956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5 Rectángulo"/>
          <p:cNvSpPr/>
          <p:nvPr/>
        </p:nvSpPr>
        <p:spPr>
          <a:xfrm>
            <a:off x="1259632" y="1988840"/>
            <a:ext cx="6984776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Ravie" pitchFamily="82" charset="0"/>
              </a:rPr>
              <a:t>La lectura es un proceso entretenido de tu cerebro, por medio del cual, conoces el mundo real y fantástico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 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59632" y="4365104"/>
            <a:ext cx="6912768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Ravie" pitchFamily="82" charset="0"/>
              </a:rPr>
              <a:t>Cada estrategia es una acción, cuya finalidad es comprender de mejor manera el texto leído</a:t>
            </a:r>
            <a:endParaRPr lang="es-CL" dirty="0">
              <a:solidFill>
                <a:schemeClr val="tx1"/>
              </a:solidFill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0217" y="17415"/>
            <a:ext cx="108012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1691679" y="156965"/>
            <a:ext cx="5349405" cy="1205831"/>
          </a:xfrm>
          <a:prstGeom prst="wedgeRoundRectCallout">
            <a:avLst>
              <a:gd name="adj1" fmla="val 62820"/>
              <a:gd name="adj2" fmla="val -1698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ESTRATEGIA 5</a:t>
            </a:r>
            <a:endParaRPr lang="es-CL" sz="32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es-MX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Calibri"/>
                <a:cs typeface="Times New Roman"/>
              </a:rPr>
              <a:t>5.- COMPARAR Y CONTRASTAR</a:t>
            </a: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CL" sz="1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611560" y="2420888"/>
            <a:ext cx="7200800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3600" b="1" dirty="0">
                <a:solidFill>
                  <a:srgbClr val="222222"/>
                </a:solidFill>
                <a:latin typeface="arial"/>
              </a:rPr>
              <a:t>¿QUÉ ES COMPARAR?</a:t>
            </a:r>
          </a:p>
          <a:p>
            <a:pPr lvl="0" algn="ctr"/>
            <a:endParaRPr lang="es-MX" sz="3600" dirty="0">
              <a:solidFill>
                <a:srgbClr val="222222"/>
              </a:solidFill>
              <a:latin typeface="arial"/>
            </a:endParaRPr>
          </a:p>
          <a:p>
            <a:pPr lvl="0" algn="ctr"/>
            <a:r>
              <a:rPr lang="es-MX" sz="3600" dirty="0">
                <a:solidFill>
                  <a:srgbClr val="222222"/>
                </a:solidFill>
                <a:latin typeface="arial"/>
              </a:rPr>
              <a:t>La comparación mostrará la semejanza entre dos ideas, objetos, personas o animales. </a:t>
            </a:r>
            <a:endParaRPr lang="es-CL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1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0217" y="17415"/>
            <a:ext cx="108012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1691679" y="156965"/>
            <a:ext cx="5349405" cy="1205831"/>
          </a:xfrm>
          <a:prstGeom prst="wedgeRoundRectCallout">
            <a:avLst>
              <a:gd name="adj1" fmla="val 62820"/>
              <a:gd name="adj2" fmla="val -1698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ESTRATEGIA 5</a:t>
            </a:r>
            <a:endParaRPr lang="es-CL" sz="32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es-MX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Calibri"/>
                <a:cs typeface="Times New Roman"/>
              </a:rPr>
              <a:t>5.- COMPARAR Y CONTRASTAR</a:t>
            </a: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CL" sz="1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611559" y="2420888"/>
            <a:ext cx="7488717" cy="3672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3600" b="1" dirty="0">
                <a:solidFill>
                  <a:srgbClr val="222222"/>
                </a:solidFill>
                <a:latin typeface="arial"/>
              </a:rPr>
              <a:t>¿QUÉ ES CONTRASTAR?</a:t>
            </a:r>
          </a:p>
          <a:p>
            <a:pPr lvl="0" algn="ctr"/>
            <a:r>
              <a:rPr lang="es-MX" sz="3600" b="1" dirty="0">
                <a:solidFill>
                  <a:srgbClr val="222222"/>
                </a:solidFill>
                <a:latin typeface="arial"/>
              </a:rPr>
              <a:t>Contrastar</a:t>
            </a:r>
            <a:r>
              <a:rPr lang="es-MX" sz="3600" dirty="0">
                <a:solidFill>
                  <a:srgbClr val="222222"/>
                </a:solidFill>
                <a:latin typeface="arial"/>
              </a:rPr>
              <a:t> es poner los objetos en oposición entre unos y otros o compararlos enfatizando en sus diferencias. </a:t>
            </a:r>
            <a:endParaRPr lang="es-CL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6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0217" y="17415"/>
            <a:ext cx="108012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1691679" y="156965"/>
            <a:ext cx="5349405" cy="1205831"/>
          </a:xfrm>
          <a:prstGeom prst="wedgeRoundRectCallout">
            <a:avLst>
              <a:gd name="adj1" fmla="val 62820"/>
              <a:gd name="adj2" fmla="val -1698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Ahora Compara y contrasta los objetos presentados</a:t>
            </a:r>
            <a:endParaRPr lang="es-CL" sz="32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CL" sz="1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052" name="Picture 4" descr="Resultado de imagen de que es comparar y contrastar en un tex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80928"/>
            <a:ext cx="8664897" cy="34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07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pic>
        <p:nvPicPr>
          <p:cNvPr id="1028" name="Picture 4" descr="C:\Users\MONICA\Desktop\teacher-storytell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52662" cy="21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1691680" y="116632"/>
            <a:ext cx="6120680" cy="1440160"/>
          </a:xfrm>
          <a:prstGeom prst="wedgeRoundRectCallout">
            <a:avLst>
              <a:gd name="adj1" fmla="val -57759"/>
              <a:gd name="adj2" fmla="val -134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3200" b="1" dirty="0">
                <a:solidFill>
                  <a:prstClr val="black"/>
                </a:solidFill>
              </a:rPr>
              <a:t>ESTRATEGIA 6</a:t>
            </a:r>
            <a:endParaRPr lang="es-CL" sz="3200" b="1" dirty="0">
              <a:solidFill>
                <a:prstClr val="black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MX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Calibri"/>
                <a:cs typeface="Times New Roman"/>
              </a:rPr>
              <a:t>6.-HACER PREDICIONES</a:t>
            </a:r>
            <a:endParaRPr lang="es-CL" sz="1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s-CL" sz="1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3074" name="Picture 2" descr="C:\Users\MONICA\Desktop\descarga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520280" cy="310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8999"/>
            <a:ext cx="3622383" cy="271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275856" y="2132856"/>
            <a:ext cx="5472608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3200" b="1" dirty="0">
                <a:solidFill>
                  <a:prstClr val="black"/>
                </a:solidFill>
              </a:rPr>
              <a:t>Observa esta imagen y predice que les podría suceder…</a:t>
            </a:r>
            <a:endParaRPr lang="es-CL" sz="3200" b="1" dirty="0">
              <a:solidFill>
                <a:prstClr val="black"/>
              </a:solidFill>
            </a:endParaRPr>
          </a:p>
        </p:txBody>
      </p:sp>
      <p:sp>
        <p:nvSpPr>
          <p:cNvPr id="7" name="6 Flecha doblada"/>
          <p:cNvSpPr/>
          <p:nvPr/>
        </p:nvSpPr>
        <p:spPr>
          <a:xfrm rot="10800000" flipH="1">
            <a:off x="3743908" y="3147361"/>
            <a:ext cx="1008112" cy="1256810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67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150</Words>
  <Application>Microsoft Office PowerPoint</Application>
  <PresentationFormat>Presentación en pantalla (4:3)</PresentationFormat>
  <Paragraphs>33</Paragraphs>
  <Slides>6</Slides>
  <Notes>2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Arial</vt:lpstr>
      <vt:lpstr>Calibri</vt:lpstr>
      <vt:lpstr>Cooper Black</vt:lpstr>
      <vt:lpstr>Ravie</vt:lpstr>
      <vt:lpstr>Times New Roman</vt:lpstr>
      <vt:lpstr>Tema de Office</vt:lpstr>
      <vt:lpstr>ESTUDIANDO EN CASA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</dc:creator>
  <cp:lastModifiedBy>maka</cp:lastModifiedBy>
  <cp:revision>43</cp:revision>
  <dcterms:created xsi:type="dcterms:W3CDTF">2020-03-20T15:12:58Z</dcterms:created>
  <dcterms:modified xsi:type="dcterms:W3CDTF">2020-04-05T20:33:42Z</dcterms:modified>
</cp:coreProperties>
</file>