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64" r:id="rId3"/>
    <p:sldId id="266" r:id="rId4"/>
    <p:sldId id="267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/>
              <a:t>APOYO GUÍA N° 8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Cuarto año Básico A – B y C</a:t>
            </a:r>
          </a:p>
          <a:p>
            <a:r>
              <a:rPr lang="es-CL" dirty="0"/>
              <a:t>Maritza Medina Silva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Aplicar algoritmo de la adición con reserva hasta  el 1.000.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52 Rectángulo redondeado"/>
          <p:cNvSpPr/>
          <p:nvPr/>
        </p:nvSpPr>
        <p:spPr>
          <a:xfrm>
            <a:off x="251520" y="4030554"/>
            <a:ext cx="4464496" cy="127065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Rectángulo redondeado"/>
          <p:cNvSpPr/>
          <p:nvPr/>
        </p:nvSpPr>
        <p:spPr>
          <a:xfrm>
            <a:off x="179512" y="1955741"/>
            <a:ext cx="4464496" cy="19907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sz="3600" dirty="0"/>
              <a:t>Algoritmo de la adición con reserva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89941"/>
              </p:ext>
            </p:extLst>
          </p:nvPr>
        </p:nvGraphicFramePr>
        <p:xfrm>
          <a:off x="5381047" y="1844824"/>
          <a:ext cx="3007377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6357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90">
                <a:tc>
                  <a:txBody>
                    <a:bodyPr/>
                    <a:lstStyle/>
                    <a:p>
                      <a:pPr algn="ctr"/>
                      <a:endParaRPr lang="es-CL" sz="4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4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4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190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602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190"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0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94186" y="1124744"/>
            <a:ext cx="785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Recuerda que en una adición estamos juntando dos o más cantidades.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64576" y="3264961"/>
            <a:ext cx="64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</a:p>
        </p:txBody>
      </p:sp>
      <p:cxnSp>
        <p:nvCxnSpPr>
          <p:cNvPr id="16" name="15 Conector recto"/>
          <p:cNvCxnSpPr/>
          <p:nvPr/>
        </p:nvCxnSpPr>
        <p:spPr>
          <a:xfrm>
            <a:off x="5168236" y="4541238"/>
            <a:ext cx="36682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18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395536" y="1982668"/>
            <a:ext cx="860049" cy="929391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187624" y="2016126"/>
            <a:ext cx="860049" cy="929391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979712" y="2067561"/>
            <a:ext cx="860049" cy="929391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321152" y="2827166"/>
            <a:ext cx="860049" cy="929391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113240" y="2860624"/>
            <a:ext cx="860049" cy="929391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905328" y="2912059"/>
            <a:ext cx="860049" cy="929391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105116" y="2016126"/>
            <a:ext cx="211825" cy="956997"/>
          </a:xfrm>
          <a:prstGeom prst="rect">
            <a:avLst/>
          </a:prstGeom>
        </p:spPr>
      </p:pic>
      <p:pic>
        <p:nvPicPr>
          <p:cNvPr id="30" name="29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347864" y="2039955"/>
            <a:ext cx="211825" cy="956997"/>
          </a:xfrm>
          <a:prstGeom prst="rect">
            <a:avLst/>
          </a:prstGeom>
        </p:spPr>
      </p:pic>
      <p:pic>
        <p:nvPicPr>
          <p:cNvPr id="31" name="30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105116" y="2989478"/>
            <a:ext cx="211825" cy="956997"/>
          </a:xfrm>
          <a:prstGeom prst="rect">
            <a:avLst/>
          </a:prstGeom>
        </p:spPr>
      </p:pic>
      <p:pic>
        <p:nvPicPr>
          <p:cNvPr id="32" name="3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347864" y="2976059"/>
            <a:ext cx="211825" cy="956997"/>
          </a:xfrm>
          <a:prstGeom prst="rect">
            <a:avLst/>
          </a:prstGeom>
        </p:spPr>
      </p:pic>
      <p:pic>
        <p:nvPicPr>
          <p:cNvPr id="33" name="32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778059" y="2199376"/>
            <a:ext cx="264084" cy="247987"/>
          </a:xfrm>
          <a:prstGeom prst="rect">
            <a:avLst/>
          </a:prstGeom>
        </p:spPr>
      </p:pic>
      <p:pic>
        <p:nvPicPr>
          <p:cNvPr id="34" name="3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801960" y="2532256"/>
            <a:ext cx="264084" cy="247987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798417" y="2821523"/>
            <a:ext cx="264084" cy="247987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803860" y="3140968"/>
            <a:ext cx="264084" cy="247987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995936" y="2060848"/>
            <a:ext cx="264084" cy="247987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01439" y="2447363"/>
            <a:ext cx="264084" cy="247987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42143" y="3388955"/>
            <a:ext cx="264084" cy="247987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021737" y="3002440"/>
            <a:ext cx="264084" cy="247987"/>
          </a:xfrm>
          <a:prstGeom prst="rect">
            <a:avLst/>
          </a:prstGeom>
        </p:spPr>
      </p:pic>
      <p:pic>
        <p:nvPicPr>
          <p:cNvPr id="41" name="40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71043" r="44696" b="8011"/>
          <a:stretch/>
        </p:blipFill>
        <p:spPr>
          <a:xfrm>
            <a:off x="1884449" y="4098331"/>
            <a:ext cx="860049" cy="929391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136039" y="4069981"/>
            <a:ext cx="211825" cy="956997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3394351" y="4098331"/>
            <a:ext cx="211825" cy="956997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0" t="6491" r="60120" b="71941"/>
          <a:stretch/>
        </p:blipFill>
        <p:spPr>
          <a:xfrm>
            <a:off x="2919602" y="4062740"/>
            <a:ext cx="211825" cy="956997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904658" y="4113736"/>
            <a:ext cx="264084" cy="247987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928559" y="4446616"/>
            <a:ext cx="264084" cy="247987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3925016" y="4735883"/>
            <a:ext cx="264084" cy="247987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172237" y="4325621"/>
            <a:ext cx="264084" cy="247987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168694" y="4614888"/>
            <a:ext cx="264084" cy="247987"/>
          </a:xfrm>
          <a:prstGeom prst="rect">
            <a:avLst/>
          </a:prstGeom>
        </p:spPr>
      </p:pic>
      <p:pic>
        <p:nvPicPr>
          <p:cNvPr id="52" name="51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8466" r="83216" b="87805"/>
          <a:stretch/>
        </p:blipFill>
        <p:spPr>
          <a:xfrm>
            <a:off x="4174137" y="4934333"/>
            <a:ext cx="264084" cy="24798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588224" y="235985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778059" y="2780243"/>
            <a:ext cx="745449" cy="25209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4" name="13 Conector recto de flecha"/>
          <p:cNvCxnSpPr>
            <a:stCxn id="10" idx="2"/>
          </p:cNvCxnSpPr>
          <p:nvPr/>
        </p:nvCxnSpPr>
        <p:spPr>
          <a:xfrm>
            <a:off x="4150784" y="5301208"/>
            <a:ext cx="836156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CuadroTexto"/>
          <p:cNvSpPr txBox="1"/>
          <p:nvPr/>
        </p:nvSpPr>
        <p:spPr>
          <a:xfrm>
            <a:off x="4860032" y="5301208"/>
            <a:ext cx="4104457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>
                <a:solidFill>
                  <a:srgbClr val="FF0000"/>
                </a:solidFill>
              </a:rPr>
              <a:t>8 + 4 =14.  Pero recuerda que 10 unidades equivalen a 1 decena, y como aún no sumamos las decenas la ubicaremos sobre ellas.</a:t>
            </a:r>
          </a:p>
        </p:txBody>
      </p:sp>
      <p:cxnSp>
        <p:nvCxnSpPr>
          <p:cNvPr id="56" name="55 Conector recto de flecha"/>
          <p:cNvCxnSpPr/>
          <p:nvPr/>
        </p:nvCxnSpPr>
        <p:spPr>
          <a:xfrm>
            <a:off x="7123947" y="2860624"/>
            <a:ext cx="544397" cy="1878257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515" y="-99391"/>
            <a:ext cx="8712968" cy="1296143"/>
          </a:xfrm>
        </p:spPr>
        <p:txBody>
          <a:bodyPr>
            <a:normAutofit/>
          </a:bodyPr>
          <a:lstStyle/>
          <a:p>
            <a:r>
              <a:rPr lang="es-CL" sz="3600" dirty="0"/>
              <a:t>Para sumar con reserva debes recordar valores posicionales: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97908"/>
              </p:ext>
            </p:extLst>
          </p:nvPr>
        </p:nvGraphicFramePr>
        <p:xfrm>
          <a:off x="395536" y="1124745"/>
          <a:ext cx="8496945" cy="5408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370"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3200" b="1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935"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</a:t>
                      </a:r>
                      <a:r>
                        <a:rPr lang="es-CL" sz="1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suficiente cantidad de decenas debo pedir una a las unidades de mil</a:t>
                      </a:r>
                      <a:endParaRPr lang="es-CL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 suficiente</a:t>
                      </a:r>
                      <a:r>
                        <a:rPr lang="es-CL" sz="1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cantidad de decenas debo pedir una a las centenas</a:t>
                      </a:r>
                      <a:endParaRPr lang="es-CL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Si no tengo la suficiente cantidad de unidades se debe pedir una decena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0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s-CL" sz="1800" b="1" baseline="0" dirty="0">
                          <a:solidFill>
                            <a:srgbClr val="FF0000"/>
                          </a:solidFill>
                        </a:rPr>
                        <a:t> Centenas </a:t>
                      </a:r>
                      <a:r>
                        <a:rPr lang="es-CL" sz="1800" b="1" dirty="0">
                          <a:solidFill>
                            <a:srgbClr val="FF0000"/>
                          </a:solidFill>
                        </a:rPr>
                        <a:t>= 1 unidad de mil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CL" sz="1800" b="1" dirty="0">
                          <a:solidFill>
                            <a:srgbClr val="FF0000"/>
                          </a:solidFill>
                        </a:rPr>
                        <a:t>10 decenas = 1 centena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CL" sz="1800" b="1" dirty="0">
                          <a:solidFill>
                            <a:srgbClr val="FF0000"/>
                          </a:solidFill>
                        </a:rPr>
                        <a:t>10 unidades =</a:t>
                      </a:r>
                      <a:r>
                        <a:rPr lang="es-CL" sz="1800" b="1" baseline="0" dirty="0">
                          <a:solidFill>
                            <a:srgbClr val="FF0000"/>
                          </a:solidFill>
                        </a:rPr>
                        <a:t> 1 decena</a:t>
                      </a:r>
                      <a:endParaRPr lang="es-CL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338"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1338"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" name="1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" t="66096" r="44696" b="4464"/>
          <a:stretch/>
        </p:blipFill>
        <p:spPr>
          <a:xfrm rot="10800000">
            <a:off x="467544" y="4932517"/>
            <a:ext cx="2448272" cy="1058712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0" t="6491" r="57443" b="71941"/>
          <a:stretch/>
        </p:blipFill>
        <p:spPr>
          <a:xfrm rot="10800000">
            <a:off x="6571553" y="4892139"/>
            <a:ext cx="1798320" cy="956997"/>
          </a:xfrm>
          <a:prstGeom prst="rect">
            <a:avLst/>
          </a:prstGeom>
        </p:spPr>
      </p:pic>
      <p:sp>
        <p:nvSpPr>
          <p:cNvPr id="6" name="5 Flecha curvada hacia abajo"/>
          <p:cNvSpPr/>
          <p:nvPr/>
        </p:nvSpPr>
        <p:spPr>
          <a:xfrm rot="1314125" flipH="1">
            <a:off x="5581194" y="1405439"/>
            <a:ext cx="861000" cy="40078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34468" r="45337" b="41612"/>
          <a:stretch/>
        </p:blipFill>
        <p:spPr>
          <a:xfrm rot="10800000">
            <a:off x="3158941" y="4929872"/>
            <a:ext cx="2939143" cy="1061357"/>
          </a:xfrm>
          <a:prstGeom prst="rect">
            <a:avLst/>
          </a:prstGeom>
        </p:spPr>
      </p:pic>
      <p:sp>
        <p:nvSpPr>
          <p:cNvPr id="21" name="20 Flecha curvada hacia abajo"/>
          <p:cNvSpPr/>
          <p:nvPr/>
        </p:nvSpPr>
        <p:spPr>
          <a:xfrm rot="1314125" flipH="1">
            <a:off x="2671463" y="1405442"/>
            <a:ext cx="861000" cy="40078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 descr="Imágenes, fotos de stock y vectores sobre Cerebro Ejercicios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1"/>
          <a:stretch/>
        </p:blipFill>
        <p:spPr bwMode="auto">
          <a:xfrm>
            <a:off x="6876256" y="5247113"/>
            <a:ext cx="1870075" cy="12642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9188" y="-171400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dirty="0"/>
              <a:t>¿Qué alternativa marcaste?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6730" y="926722"/>
            <a:ext cx="8375749" cy="49525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L" dirty="0"/>
              <a:t>1.  ¿Cuál es el total de la siguiente adición?  </a:t>
            </a:r>
            <a:br>
              <a:rPr lang="es-CL" dirty="0"/>
            </a:br>
            <a:r>
              <a:rPr lang="es-CL" dirty="0"/>
              <a:t>a) 51514</a:t>
            </a:r>
          </a:p>
          <a:p>
            <a:pPr marL="0" indent="0">
              <a:buNone/>
            </a:pPr>
            <a:r>
              <a:rPr lang="es-CL" dirty="0"/>
              <a:t>b) 554</a:t>
            </a:r>
          </a:p>
          <a:p>
            <a:pPr marL="0" indent="0">
              <a:buNone/>
            </a:pPr>
            <a:r>
              <a:rPr lang="es-CL" dirty="0"/>
              <a:t>c) 664</a:t>
            </a:r>
          </a:p>
          <a:p>
            <a:pPr marL="0" indent="0">
              <a:buNone/>
            </a:pPr>
            <a:r>
              <a:rPr lang="es-CL" dirty="0"/>
              <a:t>d) 564</a:t>
            </a:r>
          </a:p>
          <a:p>
            <a:pPr marL="0" indent="0">
              <a:buNone/>
            </a:pPr>
            <a:endParaRPr lang="es-CL" dirty="0"/>
          </a:p>
          <a:p>
            <a:pPr marL="0" lvl="0" indent="0">
              <a:buNone/>
            </a:pPr>
            <a:r>
              <a:rPr lang="es-CL" dirty="0"/>
              <a:t>2. ¿Qué número falta para que la adición sea correcta?</a:t>
            </a:r>
          </a:p>
          <a:p>
            <a:pPr marL="0" indent="0">
              <a:buNone/>
            </a:pPr>
            <a:r>
              <a:rPr lang="es-CL" dirty="0"/>
              <a:t>a) 3</a:t>
            </a:r>
          </a:p>
          <a:p>
            <a:pPr marL="0" indent="0">
              <a:buNone/>
            </a:pPr>
            <a:r>
              <a:rPr lang="es-CL" dirty="0"/>
              <a:t>b) 2</a:t>
            </a:r>
          </a:p>
          <a:p>
            <a:pPr marL="0" indent="0">
              <a:buNone/>
            </a:pPr>
            <a:r>
              <a:rPr lang="es-CL" dirty="0"/>
              <a:t>c) 5</a:t>
            </a:r>
          </a:p>
          <a:p>
            <a:pPr marL="0" indent="0">
              <a:buNone/>
            </a:pPr>
            <a:r>
              <a:rPr lang="es-CL" dirty="0"/>
              <a:t>d) 1</a:t>
            </a:r>
          </a:p>
          <a:p>
            <a:pPr marL="0" lvl="0" indent="0">
              <a:buNone/>
            </a:pPr>
            <a:endParaRPr lang="es-CL" dirty="0"/>
          </a:p>
          <a:p>
            <a:pPr marL="0" lvl="0" indent="0">
              <a:buNone/>
            </a:pPr>
            <a:endParaRPr lang="es-CL" dirty="0"/>
          </a:p>
          <a:p>
            <a:pPr marL="0" lvl="0" indent="0">
              <a:buNone/>
            </a:pPr>
            <a:endParaRPr lang="es-CL" dirty="0"/>
          </a:p>
        </p:txBody>
      </p:sp>
      <p:sp>
        <p:nvSpPr>
          <p:cNvPr id="4" name="3 Rectángulo redondeado"/>
          <p:cNvSpPr/>
          <p:nvPr/>
        </p:nvSpPr>
        <p:spPr>
          <a:xfrm>
            <a:off x="565388" y="2227532"/>
            <a:ext cx="953364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 redondeado"/>
          <p:cNvSpPr/>
          <p:nvPr/>
        </p:nvSpPr>
        <p:spPr>
          <a:xfrm flipV="1">
            <a:off x="539552" y="4869160"/>
            <a:ext cx="900100" cy="5090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Llamada rectangular redondeada"/>
          <p:cNvSpPr/>
          <p:nvPr/>
        </p:nvSpPr>
        <p:spPr>
          <a:xfrm>
            <a:off x="1979712" y="5879256"/>
            <a:ext cx="4392488" cy="790104"/>
          </a:xfrm>
          <a:prstGeom prst="wedgeRoundRectCallout">
            <a:avLst>
              <a:gd name="adj1" fmla="val 73886"/>
              <a:gd name="adj2" fmla="val -339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NO OLVIDES EJERCITAR.</a:t>
            </a:r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6588407" y="1417246"/>
            <a:ext cx="1511985" cy="1649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3200" dirty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es-CL" sz="2800" dirty="0">
                <a:effectLst/>
                <a:latin typeface="Calibri"/>
                <a:ea typeface="Calibri"/>
                <a:cs typeface="Times New Roman"/>
              </a:rPr>
              <a:t>375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u="sng" dirty="0">
                <a:effectLst/>
                <a:latin typeface="Calibri"/>
                <a:ea typeface="Calibri"/>
                <a:cs typeface="Times New Roman"/>
              </a:rPr>
              <a:t>+   289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dirty="0">
                <a:effectLst/>
                <a:latin typeface="Calibri"/>
                <a:ea typeface="Calibri"/>
                <a:cs typeface="Times New Roman"/>
              </a:rPr>
              <a:t>     </a:t>
            </a:r>
            <a:r>
              <a:rPr lang="es-CL" sz="28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664</a:t>
            </a:r>
            <a:endParaRPr lang="es-CL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Cuadro de texto 2"/>
          <p:cNvSpPr txBox="1">
            <a:spLocks noChangeArrowheads="1"/>
          </p:cNvSpPr>
          <p:nvPr/>
        </p:nvSpPr>
        <p:spPr bwMode="auto">
          <a:xfrm>
            <a:off x="3347864" y="4233606"/>
            <a:ext cx="1656184" cy="15788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dirty="0">
                <a:effectLst/>
                <a:latin typeface="Calibri"/>
                <a:ea typeface="Calibri"/>
                <a:cs typeface="Times New Roman"/>
              </a:rPr>
              <a:t>     428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u="sng" dirty="0">
                <a:effectLst/>
                <a:latin typeface="Calibri"/>
                <a:ea typeface="Calibri"/>
                <a:cs typeface="Times New Roman"/>
              </a:rPr>
              <a:t>+   3  6</a:t>
            </a:r>
            <a:endParaRPr lang="es-CL" sz="28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dirty="0">
                <a:effectLst/>
                <a:latin typeface="Calibri"/>
                <a:ea typeface="Calibri"/>
                <a:cs typeface="Times New Roman"/>
              </a:rPr>
              <a:t>     784</a:t>
            </a:r>
          </a:p>
        </p:txBody>
      </p:sp>
      <p:sp>
        <p:nvSpPr>
          <p:cNvPr id="17" name="294 Rectángulo"/>
          <p:cNvSpPr/>
          <p:nvPr/>
        </p:nvSpPr>
        <p:spPr>
          <a:xfrm>
            <a:off x="4067944" y="4839467"/>
            <a:ext cx="125231" cy="245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7020272" y="13407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0000"/>
                </a:solidFill>
              </a:rPr>
              <a:t>1  1</a:t>
            </a:r>
          </a:p>
        </p:txBody>
      </p:sp>
    </p:spTree>
    <p:extLst>
      <p:ext uri="{BB962C8B-B14F-4D97-AF65-F5344CB8AC3E}">
        <p14:creationId xmlns:p14="http://schemas.microsoft.com/office/powerpoint/2010/main" val="2896490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241</Words>
  <Application>Microsoft Office PowerPoint</Application>
  <PresentationFormat>Presentación en pantalla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de Office</vt:lpstr>
      <vt:lpstr>APOYO GUÍA N° 8</vt:lpstr>
      <vt:lpstr>Algoritmo de la adición con reserva</vt:lpstr>
      <vt:lpstr>Para sumar con reserva debes recordar valores posicionales:</vt:lpstr>
      <vt:lpstr>¿Qué alternativa marcaste?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52</cp:revision>
  <dcterms:created xsi:type="dcterms:W3CDTF">2020-03-26T01:06:58Z</dcterms:created>
  <dcterms:modified xsi:type="dcterms:W3CDTF">2020-05-23T02:06:21Z</dcterms:modified>
</cp:coreProperties>
</file>