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256" r:id="rId2"/>
    <p:sldId id="264" r:id="rId3"/>
    <p:sldId id="270" r:id="rId4"/>
    <p:sldId id="269" r:id="rId5"/>
    <p:sldId id="271" r:id="rId6"/>
    <p:sldId id="267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63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4301B-571C-46FD-A683-32846BF45071}" type="datetimeFigureOut">
              <a:rPr lang="es-CL" smtClean="0"/>
              <a:t>27-05-2020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A256C-9F9D-4688-B05E-FC267D04DC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728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27-05-2020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682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27-05-2020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5434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27-05-2020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086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27-05-2020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802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27-05-2020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0777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27-05-2020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07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27-05-2020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676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27-05-2020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6835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27-05-2020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7970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27-05-2020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5936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27-05-2020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023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87DA8-116A-4B1A-95ED-A17CFDEF84C5}" type="datetimeFigureOut">
              <a:rPr lang="es-CL" smtClean="0"/>
              <a:t>27-05-2020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094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67744" y="1020166"/>
            <a:ext cx="4419600" cy="1298575"/>
          </a:xfrm>
        </p:spPr>
        <p:txBody>
          <a:bodyPr/>
          <a:lstStyle/>
          <a:p>
            <a:r>
              <a:rPr lang="es-CL" dirty="0"/>
              <a:t>APOYO GUÍA N° 9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9692" y="4365104"/>
            <a:ext cx="6400800" cy="1752600"/>
          </a:xfrm>
        </p:spPr>
        <p:txBody>
          <a:bodyPr>
            <a:normAutofit/>
          </a:bodyPr>
          <a:lstStyle/>
          <a:p>
            <a:r>
              <a:rPr lang="es-CL" dirty="0"/>
              <a:t>Colegio Mineral El Teniente</a:t>
            </a:r>
          </a:p>
          <a:p>
            <a:r>
              <a:rPr lang="es-CL" dirty="0"/>
              <a:t>Tercer año Básico A – B y C</a:t>
            </a:r>
          </a:p>
          <a:p>
            <a:r>
              <a:rPr lang="es-CL" dirty="0"/>
              <a:t>Maritza Medina Silva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1197"/>
            <a:ext cx="1238961" cy="1226203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225" y="332656"/>
            <a:ext cx="1033603" cy="1274744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745356" y="2530351"/>
            <a:ext cx="79494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/>
              <a:t>Objetivo: Aplicar algoritmo de la sustracción sin reserva con números hasta el 1.000.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25789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3230" y="177452"/>
            <a:ext cx="8229600" cy="778098"/>
          </a:xfrm>
        </p:spPr>
        <p:txBody>
          <a:bodyPr>
            <a:normAutofit/>
          </a:bodyPr>
          <a:lstStyle/>
          <a:p>
            <a:pPr lvl="0"/>
            <a:r>
              <a:rPr lang="es-CL" dirty="0"/>
              <a:t>Elementos de la Sustracción</a:t>
            </a:r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709838"/>
              </p:ext>
            </p:extLst>
          </p:nvPr>
        </p:nvGraphicFramePr>
        <p:xfrm>
          <a:off x="971600" y="1988840"/>
          <a:ext cx="4608513" cy="2952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8117"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/>
                        <a:t>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656"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6899"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656"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>
                          <a:solidFill>
                            <a:srgbClr val="00B05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>
                          <a:solidFill>
                            <a:srgbClr val="00B050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710640" y="980728"/>
            <a:ext cx="76972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Una sustracción es quitar una cantidad a un valor existente. Es el proceso inverso (contrario) a la adición.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60789" y="3364651"/>
            <a:ext cx="46679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</a:t>
            </a:r>
            <a:endParaRPr lang="es-ES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580622" y="2564903"/>
            <a:ext cx="219333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Lo que tenemos (MINUENDO)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6627572" y="3356991"/>
            <a:ext cx="2146382" cy="92333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>
                <a:solidFill>
                  <a:srgbClr val="FF0000"/>
                </a:solidFill>
              </a:rPr>
              <a:t>Cantidad de quitamos. (SUSTRAENDO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6627571" y="4438852"/>
            <a:ext cx="2146383" cy="646331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b="1" dirty="0">
                <a:solidFill>
                  <a:srgbClr val="00B050"/>
                </a:solidFill>
              </a:rPr>
              <a:t>Cantidad que queda (DIFERENCIA)</a:t>
            </a:r>
          </a:p>
        </p:txBody>
      </p:sp>
      <p:cxnSp>
        <p:nvCxnSpPr>
          <p:cNvPr id="15" name="14 Conector recto de flecha"/>
          <p:cNvCxnSpPr>
            <a:stCxn id="11" idx="1"/>
          </p:cNvCxnSpPr>
          <p:nvPr/>
        </p:nvCxnSpPr>
        <p:spPr>
          <a:xfrm flipH="1" flipV="1">
            <a:off x="6156176" y="2888068"/>
            <a:ext cx="424446" cy="1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 flipH="1" flipV="1">
            <a:off x="6156176" y="3810512"/>
            <a:ext cx="424446" cy="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 flipH="1" flipV="1">
            <a:off x="6188214" y="4762017"/>
            <a:ext cx="424446" cy="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827584" y="4280321"/>
            <a:ext cx="475252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710640" y="5301208"/>
            <a:ext cx="7889698" cy="120032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2400" dirty="0">
                <a:solidFill>
                  <a:srgbClr val="FF0000"/>
                </a:solidFill>
              </a:rPr>
              <a:t>La cantidad que corresponde al MINUENDO (primer número) siempre debe ser mayor.</a:t>
            </a:r>
          </a:p>
          <a:p>
            <a:pPr algn="ctr"/>
            <a:r>
              <a:rPr lang="es-CL" sz="2400" b="1" dirty="0">
                <a:solidFill>
                  <a:schemeClr val="tx1"/>
                </a:solidFill>
              </a:rPr>
              <a:t>Piensa: Si tienes 6 caramelos ¿Puedes comerte 7?</a:t>
            </a:r>
          </a:p>
        </p:txBody>
      </p:sp>
    </p:spTree>
    <p:extLst>
      <p:ext uri="{BB962C8B-B14F-4D97-AF65-F5344CB8AC3E}">
        <p14:creationId xmlns:p14="http://schemas.microsoft.com/office/powerpoint/2010/main" val="2190200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3230" y="177452"/>
            <a:ext cx="8229600" cy="778098"/>
          </a:xfrm>
        </p:spPr>
        <p:txBody>
          <a:bodyPr>
            <a:normAutofit/>
          </a:bodyPr>
          <a:lstStyle/>
          <a:p>
            <a:pPr lvl="0"/>
            <a:r>
              <a:rPr lang="es-CL" dirty="0"/>
              <a:t>Algoritmo de la Sustracción</a:t>
            </a:r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534495" y="955550"/>
            <a:ext cx="7592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>
                <a:solidFill>
                  <a:srgbClr val="FF0000"/>
                </a:solidFill>
              </a:rPr>
              <a:t>Algoritmo: es una secuencia ordenada de pasos a seguir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72713"/>
              </p:ext>
            </p:extLst>
          </p:nvPr>
        </p:nvGraphicFramePr>
        <p:xfrm>
          <a:off x="971599" y="1533363"/>
          <a:ext cx="4608513" cy="2952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8117"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/>
                        <a:t>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656"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6899"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656"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>
                          <a:solidFill>
                            <a:srgbClr val="00B05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>
                          <a:solidFill>
                            <a:srgbClr val="00B050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360788" y="2909174"/>
            <a:ext cx="46679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</a:t>
            </a:r>
            <a:endParaRPr lang="es-ES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580621" y="2109426"/>
            <a:ext cx="219333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Lo que tenemos (MINUENDO)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6627571" y="2901514"/>
            <a:ext cx="2146382" cy="92333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>
                <a:solidFill>
                  <a:srgbClr val="FF0000"/>
                </a:solidFill>
              </a:rPr>
              <a:t>Cantidad de quitamos. (SUSTRAENDO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6627570" y="3983375"/>
            <a:ext cx="2146383" cy="646331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b="1" dirty="0">
                <a:solidFill>
                  <a:srgbClr val="00B050"/>
                </a:solidFill>
              </a:rPr>
              <a:t>Cantidad que queda (DIFERENCIA)</a:t>
            </a:r>
          </a:p>
        </p:txBody>
      </p:sp>
      <p:cxnSp>
        <p:nvCxnSpPr>
          <p:cNvPr id="15" name="14 Conector recto de flecha"/>
          <p:cNvCxnSpPr>
            <a:stCxn id="11" idx="1"/>
          </p:cNvCxnSpPr>
          <p:nvPr/>
        </p:nvCxnSpPr>
        <p:spPr>
          <a:xfrm flipH="1" flipV="1">
            <a:off x="6156175" y="2432591"/>
            <a:ext cx="424446" cy="1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 flipH="1" flipV="1">
            <a:off x="6156175" y="3355035"/>
            <a:ext cx="424446" cy="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 flipH="1" flipV="1">
            <a:off x="6188213" y="4306540"/>
            <a:ext cx="424446" cy="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827583" y="3824844"/>
            <a:ext cx="475252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755576" y="4641106"/>
            <a:ext cx="76972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Paso 1: Ordenar según valor posicional (unidad bajo unidad, decena bajo decena, centena bajo centena.</a:t>
            </a:r>
          </a:p>
          <a:p>
            <a:r>
              <a:rPr lang="es-CL" dirty="0"/>
              <a:t>Paso 2: iniciar desde las unidades  8 – 6 = 2 y ubicar el resultado bajo las unidades.</a:t>
            </a:r>
          </a:p>
          <a:p>
            <a:r>
              <a:rPr lang="es-CL" dirty="0"/>
              <a:t>Paso 3: Continuar con decenas 4 – 3 = 1, escribir ese dígito bajo las decenas.</a:t>
            </a:r>
          </a:p>
          <a:p>
            <a:r>
              <a:rPr lang="es-CL" dirty="0"/>
              <a:t>Paso 4: Restar las centenas: 6 – 1 = 5, escribir 5 bajo las centenas.</a:t>
            </a:r>
          </a:p>
        </p:txBody>
      </p:sp>
    </p:spTree>
    <p:extLst>
      <p:ext uri="{BB962C8B-B14F-4D97-AF65-F5344CB8AC3E}">
        <p14:creationId xmlns:p14="http://schemas.microsoft.com/office/powerpoint/2010/main" val="937870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51 Forma libre"/>
          <p:cNvSpPr/>
          <p:nvPr/>
        </p:nvSpPr>
        <p:spPr>
          <a:xfrm>
            <a:off x="2041728" y="2996952"/>
            <a:ext cx="6411102" cy="3307080"/>
          </a:xfrm>
          <a:custGeom>
            <a:avLst/>
            <a:gdLst>
              <a:gd name="connsiteX0" fmla="*/ 0 w 6202680"/>
              <a:gd name="connsiteY0" fmla="*/ 15240 h 3307080"/>
              <a:gd name="connsiteX1" fmla="*/ 0 w 6202680"/>
              <a:gd name="connsiteY1" fmla="*/ 1203960 h 3307080"/>
              <a:gd name="connsiteX2" fmla="*/ 2529840 w 6202680"/>
              <a:gd name="connsiteY2" fmla="*/ 1219200 h 3307080"/>
              <a:gd name="connsiteX3" fmla="*/ 2590800 w 6202680"/>
              <a:gd name="connsiteY3" fmla="*/ 3200400 h 3307080"/>
              <a:gd name="connsiteX4" fmla="*/ 2849880 w 6202680"/>
              <a:gd name="connsiteY4" fmla="*/ 3307080 h 3307080"/>
              <a:gd name="connsiteX5" fmla="*/ 3200400 w 6202680"/>
              <a:gd name="connsiteY5" fmla="*/ 3261360 h 3307080"/>
              <a:gd name="connsiteX6" fmla="*/ 3230880 w 6202680"/>
              <a:gd name="connsiteY6" fmla="*/ 1371600 h 3307080"/>
              <a:gd name="connsiteX7" fmla="*/ 6202680 w 6202680"/>
              <a:gd name="connsiteY7" fmla="*/ 1402080 h 3307080"/>
              <a:gd name="connsiteX8" fmla="*/ 6187440 w 6202680"/>
              <a:gd name="connsiteY8" fmla="*/ 0 h 3307080"/>
              <a:gd name="connsiteX9" fmla="*/ 0 w 6202680"/>
              <a:gd name="connsiteY9" fmla="*/ 15240 h 3307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02680" h="3307080">
                <a:moveTo>
                  <a:pt x="0" y="15240"/>
                </a:moveTo>
                <a:lnTo>
                  <a:pt x="0" y="1203960"/>
                </a:lnTo>
                <a:lnTo>
                  <a:pt x="2529840" y="1219200"/>
                </a:lnTo>
                <a:lnTo>
                  <a:pt x="2590800" y="3200400"/>
                </a:lnTo>
                <a:lnTo>
                  <a:pt x="2849880" y="3307080"/>
                </a:lnTo>
                <a:lnTo>
                  <a:pt x="3200400" y="3261360"/>
                </a:lnTo>
                <a:lnTo>
                  <a:pt x="3230880" y="1371600"/>
                </a:lnTo>
                <a:lnTo>
                  <a:pt x="6202680" y="1402080"/>
                </a:lnTo>
                <a:lnTo>
                  <a:pt x="6187440" y="0"/>
                </a:lnTo>
                <a:lnTo>
                  <a:pt x="0" y="1524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1" name="50 Forma libre"/>
          <p:cNvSpPr/>
          <p:nvPr/>
        </p:nvSpPr>
        <p:spPr>
          <a:xfrm>
            <a:off x="613792" y="3048000"/>
            <a:ext cx="3886200" cy="3352800"/>
          </a:xfrm>
          <a:custGeom>
            <a:avLst/>
            <a:gdLst>
              <a:gd name="connsiteX0" fmla="*/ 0 w 3886200"/>
              <a:gd name="connsiteY0" fmla="*/ 30480 h 3352800"/>
              <a:gd name="connsiteX1" fmla="*/ 0 w 3886200"/>
              <a:gd name="connsiteY1" fmla="*/ 1508760 h 3352800"/>
              <a:gd name="connsiteX2" fmla="*/ 2438400 w 3886200"/>
              <a:gd name="connsiteY2" fmla="*/ 3307080 h 3352800"/>
              <a:gd name="connsiteX3" fmla="*/ 3886200 w 3886200"/>
              <a:gd name="connsiteY3" fmla="*/ 3352800 h 3352800"/>
              <a:gd name="connsiteX4" fmla="*/ 3794760 w 3886200"/>
              <a:gd name="connsiteY4" fmla="*/ 1280160 h 3352800"/>
              <a:gd name="connsiteX5" fmla="*/ 1280160 w 3886200"/>
              <a:gd name="connsiteY5" fmla="*/ 1219200 h 3352800"/>
              <a:gd name="connsiteX6" fmla="*/ 1325880 w 3886200"/>
              <a:gd name="connsiteY6" fmla="*/ 0 h 3352800"/>
              <a:gd name="connsiteX7" fmla="*/ 60960 w 3886200"/>
              <a:gd name="connsiteY7" fmla="*/ 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86200" h="3352800">
                <a:moveTo>
                  <a:pt x="0" y="30480"/>
                </a:moveTo>
                <a:lnTo>
                  <a:pt x="0" y="1508760"/>
                </a:lnTo>
                <a:lnTo>
                  <a:pt x="2438400" y="3307080"/>
                </a:lnTo>
                <a:lnTo>
                  <a:pt x="3886200" y="3352800"/>
                </a:lnTo>
                <a:lnTo>
                  <a:pt x="3794760" y="1280160"/>
                </a:lnTo>
                <a:lnTo>
                  <a:pt x="1280160" y="1219200"/>
                </a:lnTo>
                <a:lnTo>
                  <a:pt x="1325880" y="0"/>
                </a:lnTo>
                <a:lnTo>
                  <a:pt x="60960" y="0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1" name="30 Rectángulo redondeado"/>
          <p:cNvSpPr/>
          <p:nvPr/>
        </p:nvSpPr>
        <p:spPr>
          <a:xfrm>
            <a:off x="323528" y="2924944"/>
            <a:ext cx="8280920" cy="352839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237700"/>
              </p:ext>
            </p:extLst>
          </p:nvPr>
        </p:nvGraphicFramePr>
        <p:xfrm>
          <a:off x="711957" y="242703"/>
          <a:ext cx="3363846" cy="2400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1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12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12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225"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/>
                        <a:t>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7326"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326"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7326"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>
                          <a:solidFill>
                            <a:srgbClr val="00B05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>
                          <a:solidFill>
                            <a:srgbClr val="00B050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2" name="31 CuadroTexto"/>
          <p:cNvSpPr txBox="1"/>
          <p:nvPr/>
        </p:nvSpPr>
        <p:spPr>
          <a:xfrm>
            <a:off x="4463988" y="657563"/>
            <a:ext cx="219333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Lo que tenemos (MINUENDO)</a:t>
            </a:r>
          </a:p>
        </p:txBody>
      </p:sp>
      <p:cxnSp>
        <p:nvCxnSpPr>
          <p:cNvPr id="33" name="32 Conector recto de flecha"/>
          <p:cNvCxnSpPr>
            <a:stCxn id="32" idx="1"/>
          </p:cNvCxnSpPr>
          <p:nvPr/>
        </p:nvCxnSpPr>
        <p:spPr>
          <a:xfrm flipH="1" flipV="1">
            <a:off x="4039542" y="980728"/>
            <a:ext cx="424446" cy="1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>
            <a:stCxn id="31" idx="0"/>
          </p:cNvCxnSpPr>
          <p:nvPr/>
        </p:nvCxnSpPr>
        <p:spPr>
          <a:xfrm flipV="1">
            <a:off x="4463988" y="1342509"/>
            <a:ext cx="62545" cy="1582435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CuadroTexto"/>
          <p:cNvSpPr txBox="1"/>
          <p:nvPr/>
        </p:nvSpPr>
        <p:spPr>
          <a:xfrm>
            <a:off x="5292080" y="1342509"/>
            <a:ext cx="3410612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>
                <a:solidFill>
                  <a:srgbClr val="FF0000"/>
                </a:solidFill>
              </a:rPr>
              <a:t>Cantidad de quitamos. (SUSTRAENDO</a:t>
            </a:r>
          </a:p>
        </p:txBody>
      </p:sp>
      <p:cxnSp>
        <p:nvCxnSpPr>
          <p:cNvPr id="38" name="37 Conector recto de flecha"/>
          <p:cNvCxnSpPr/>
          <p:nvPr/>
        </p:nvCxnSpPr>
        <p:spPr>
          <a:xfrm flipH="1" flipV="1">
            <a:off x="4669045" y="1650272"/>
            <a:ext cx="621857" cy="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>
            <a:stCxn id="51" idx="6"/>
          </p:cNvCxnSpPr>
          <p:nvPr/>
        </p:nvCxnSpPr>
        <p:spPr>
          <a:xfrm flipV="1">
            <a:off x="1939672" y="2085414"/>
            <a:ext cx="3704244" cy="96258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Rectángulo"/>
          <p:cNvSpPr/>
          <p:nvPr/>
        </p:nvSpPr>
        <p:spPr>
          <a:xfrm>
            <a:off x="197043" y="908720"/>
            <a:ext cx="46679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</a:t>
            </a:r>
            <a:endParaRPr lang="es-ES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6703295" y="2085414"/>
            <a:ext cx="2146383" cy="646331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b="1" dirty="0">
                <a:solidFill>
                  <a:srgbClr val="00B050"/>
                </a:solidFill>
              </a:rPr>
              <a:t>Cantidad que queda (DIFERENCIA)</a:t>
            </a:r>
          </a:p>
        </p:txBody>
      </p:sp>
      <p:cxnSp>
        <p:nvCxnSpPr>
          <p:cNvPr id="48" name="47 Conector recto de flecha"/>
          <p:cNvCxnSpPr/>
          <p:nvPr/>
        </p:nvCxnSpPr>
        <p:spPr>
          <a:xfrm flipH="1" flipV="1">
            <a:off x="5560654" y="2408578"/>
            <a:ext cx="1104541" cy="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>
            <a:off x="539552" y="1988840"/>
            <a:ext cx="366829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12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88" t="37454" r="45232" b="45061"/>
          <a:stretch/>
        </p:blipFill>
        <p:spPr>
          <a:xfrm>
            <a:off x="679118" y="3051617"/>
            <a:ext cx="1115660" cy="11986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pic>
        <p:nvPicPr>
          <p:cNvPr id="19" name="18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90" t="6491" r="60120" b="71941"/>
          <a:stretch/>
        </p:blipFill>
        <p:spPr>
          <a:xfrm>
            <a:off x="2699792" y="4380334"/>
            <a:ext cx="283522" cy="12809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pic>
        <p:nvPicPr>
          <p:cNvPr id="29" name="28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3626954" y="5982247"/>
            <a:ext cx="353469" cy="3319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pic>
        <p:nvPicPr>
          <p:cNvPr id="30" name="29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4068961" y="5989868"/>
            <a:ext cx="353469" cy="3319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pic>
        <p:nvPicPr>
          <p:cNvPr id="21" name="20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90" t="6491" r="60120" b="71941"/>
          <a:stretch/>
        </p:blipFill>
        <p:spPr>
          <a:xfrm>
            <a:off x="3380511" y="4380334"/>
            <a:ext cx="283522" cy="12809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pic>
        <p:nvPicPr>
          <p:cNvPr id="22" name="21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90" t="6491" r="60120" b="71941"/>
          <a:stretch/>
        </p:blipFill>
        <p:spPr>
          <a:xfrm>
            <a:off x="3960897" y="4282792"/>
            <a:ext cx="283522" cy="12809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pic>
        <p:nvPicPr>
          <p:cNvPr id="24" name="23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3201352" y="5485844"/>
            <a:ext cx="353469" cy="3319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pic>
        <p:nvPicPr>
          <p:cNvPr id="25" name="24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3593294" y="5490342"/>
            <a:ext cx="353469" cy="3319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pic>
        <p:nvPicPr>
          <p:cNvPr id="26" name="25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4035301" y="5497963"/>
            <a:ext cx="353469" cy="3319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pic>
        <p:nvPicPr>
          <p:cNvPr id="28" name="27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3235012" y="5977749"/>
            <a:ext cx="353469" cy="3319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pic>
        <p:nvPicPr>
          <p:cNvPr id="20" name="19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90" t="6491" r="60120" b="71941"/>
          <a:stretch/>
        </p:blipFill>
        <p:spPr>
          <a:xfrm>
            <a:off x="4810806" y="4271181"/>
            <a:ext cx="283522" cy="1280914"/>
          </a:xfrm>
          <a:prstGeom prst="rect">
            <a:avLst/>
          </a:prstGeom>
        </p:spPr>
      </p:pic>
      <p:pic>
        <p:nvPicPr>
          <p:cNvPr id="23" name="22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4803238" y="5521703"/>
            <a:ext cx="353469" cy="331924"/>
          </a:xfrm>
          <a:prstGeom prst="rect">
            <a:avLst/>
          </a:prstGeom>
        </p:spPr>
      </p:pic>
      <p:pic>
        <p:nvPicPr>
          <p:cNvPr id="27" name="26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4867896" y="5964238"/>
            <a:ext cx="353469" cy="331924"/>
          </a:xfrm>
          <a:prstGeom prst="rect">
            <a:avLst/>
          </a:prstGeom>
        </p:spPr>
      </p:pic>
      <p:cxnSp>
        <p:nvCxnSpPr>
          <p:cNvPr id="58" name="57 Conector recto de flecha"/>
          <p:cNvCxnSpPr/>
          <p:nvPr/>
        </p:nvCxnSpPr>
        <p:spPr>
          <a:xfrm flipV="1">
            <a:off x="5892801" y="2731745"/>
            <a:ext cx="764519" cy="519455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Conector recto"/>
          <p:cNvCxnSpPr/>
          <p:nvPr/>
        </p:nvCxnSpPr>
        <p:spPr>
          <a:xfrm>
            <a:off x="2776310" y="4473282"/>
            <a:ext cx="283522" cy="89993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/>
          <p:nvPr/>
        </p:nvCxnSpPr>
        <p:spPr>
          <a:xfrm>
            <a:off x="4299387" y="5977749"/>
            <a:ext cx="69405" cy="40357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/>
          <p:nvPr/>
        </p:nvCxnSpPr>
        <p:spPr>
          <a:xfrm>
            <a:off x="3779912" y="5977749"/>
            <a:ext cx="69405" cy="40357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>
            <a:off x="3347864" y="5977749"/>
            <a:ext cx="69405" cy="40357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>
            <a:off x="3347864" y="5417420"/>
            <a:ext cx="69405" cy="40357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"/>
          <p:cNvCxnSpPr/>
          <p:nvPr/>
        </p:nvCxnSpPr>
        <p:spPr>
          <a:xfrm>
            <a:off x="3779912" y="5442439"/>
            <a:ext cx="69405" cy="40357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"/>
          <p:cNvCxnSpPr/>
          <p:nvPr/>
        </p:nvCxnSpPr>
        <p:spPr>
          <a:xfrm>
            <a:off x="4139952" y="5472512"/>
            <a:ext cx="69405" cy="40357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" name="80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pic>
        <p:nvPicPr>
          <p:cNvPr id="55" name="54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88" t="37454" r="45232" b="45061"/>
          <a:stretch/>
        </p:blipFill>
        <p:spPr>
          <a:xfrm>
            <a:off x="2123728" y="3031156"/>
            <a:ext cx="1115660" cy="11986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pic>
        <p:nvPicPr>
          <p:cNvPr id="56" name="55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88" t="37454" r="45232" b="45061"/>
          <a:stretch/>
        </p:blipFill>
        <p:spPr>
          <a:xfrm>
            <a:off x="3421113" y="3039748"/>
            <a:ext cx="1115660" cy="11986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pic>
        <p:nvPicPr>
          <p:cNvPr id="59" name="58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88" t="37454" r="45232" b="45061"/>
          <a:stretch/>
        </p:blipFill>
        <p:spPr>
          <a:xfrm>
            <a:off x="4660898" y="3039748"/>
            <a:ext cx="1115660" cy="11986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pic>
        <p:nvPicPr>
          <p:cNvPr id="60" name="59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88" t="37454" r="45232" b="45061"/>
          <a:stretch/>
        </p:blipFill>
        <p:spPr>
          <a:xfrm>
            <a:off x="5873814" y="3094425"/>
            <a:ext cx="1115660" cy="11986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pic>
        <p:nvPicPr>
          <p:cNvPr id="61" name="60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88" t="37454" r="45232" b="45061"/>
          <a:stretch/>
        </p:blipFill>
        <p:spPr>
          <a:xfrm>
            <a:off x="7181564" y="3071223"/>
            <a:ext cx="1115660" cy="11986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cxnSp>
        <p:nvCxnSpPr>
          <p:cNvPr id="72" name="71 Conector recto"/>
          <p:cNvCxnSpPr/>
          <p:nvPr/>
        </p:nvCxnSpPr>
        <p:spPr>
          <a:xfrm>
            <a:off x="3421464" y="4461671"/>
            <a:ext cx="283522" cy="89993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Conector recto"/>
          <p:cNvCxnSpPr/>
          <p:nvPr/>
        </p:nvCxnSpPr>
        <p:spPr>
          <a:xfrm>
            <a:off x="3998191" y="4517486"/>
            <a:ext cx="283522" cy="89993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recto"/>
          <p:cNvCxnSpPr/>
          <p:nvPr/>
        </p:nvCxnSpPr>
        <p:spPr>
          <a:xfrm>
            <a:off x="679118" y="3081102"/>
            <a:ext cx="1247700" cy="131288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7632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lvl="0" algn="just"/>
            <a:r>
              <a:rPr lang="es-CL" sz="2800" dirty="0"/>
              <a:t>Revisemos nuestro trabajo: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1512168"/>
          </a:xfrm>
        </p:spPr>
        <p:txBody>
          <a:bodyPr/>
          <a:lstStyle/>
          <a:p>
            <a:pPr lvl="0"/>
            <a:r>
              <a:rPr lang="es-CL" sz="2800" dirty="0"/>
              <a:t>Representa las siguientes cifras con </a:t>
            </a:r>
            <a:r>
              <a:rPr lang="es-CL" sz="2800" dirty="0" err="1"/>
              <a:t>multibloques</a:t>
            </a:r>
            <a:r>
              <a:rPr lang="es-CL" sz="2800" dirty="0"/>
              <a:t> o monedas y tarja lo que señala la sustracción completa la operación:</a:t>
            </a:r>
          </a:p>
          <a:p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755576" y="2420888"/>
            <a:ext cx="144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   </a:t>
            </a:r>
            <a:r>
              <a:rPr lang="es-CL" sz="2400" dirty="0"/>
              <a:t>762</a:t>
            </a:r>
          </a:p>
          <a:p>
            <a:r>
              <a:rPr lang="es-CL" sz="2400" u="sng" dirty="0"/>
              <a:t>- 521</a:t>
            </a:r>
          </a:p>
          <a:p>
            <a:r>
              <a:rPr lang="es-CL" sz="2400" dirty="0"/>
              <a:t>   241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88" t="37454" r="45232" b="45061"/>
          <a:stretch/>
        </p:blipFill>
        <p:spPr>
          <a:xfrm>
            <a:off x="755576" y="3593798"/>
            <a:ext cx="678346" cy="7288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pic>
        <p:nvPicPr>
          <p:cNvPr id="6" name="5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88" t="37454" r="45232" b="45061"/>
          <a:stretch/>
        </p:blipFill>
        <p:spPr>
          <a:xfrm>
            <a:off x="1094749" y="4315724"/>
            <a:ext cx="678346" cy="7288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pic>
        <p:nvPicPr>
          <p:cNvPr id="7" name="6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88" t="37454" r="45232" b="45061"/>
          <a:stretch/>
        </p:blipFill>
        <p:spPr>
          <a:xfrm>
            <a:off x="1094749" y="5051436"/>
            <a:ext cx="678346" cy="7288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88" t="37454" r="45232" b="45061"/>
          <a:stretch/>
        </p:blipFill>
        <p:spPr>
          <a:xfrm>
            <a:off x="1094749" y="5789951"/>
            <a:ext cx="678346" cy="7288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pic>
        <p:nvPicPr>
          <p:cNvPr id="9" name="8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88" t="37454" r="45232" b="45061"/>
          <a:stretch/>
        </p:blipFill>
        <p:spPr>
          <a:xfrm>
            <a:off x="347657" y="5789952"/>
            <a:ext cx="678346" cy="7288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pic>
        <p:nvPicPr>
          <p:cNvPr id="10" name="9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88" t="37454" r="45232" b="45061"/>
          <a:stretch/>
        </p:blipFill>
        <p:spPr>
          <a:xfrm>
            <a:off x="347657" y="5061133"/>
            <a:ext cx="678346" cy="7288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pic>
        <p:nvPicPr>
          <p:cNvPr id="11" name="10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88" t="37454" r="45232" b="45061"/>
          <a:stretch/>
        </p:blipFill>
        <p:spPr>
          <a:xfrm>
            <a:off x="347657" y="4322617"/>
            <a:ext cx="678346" cy="7288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pic>
        <p:nvPicPr>
          <p:cNvPr id="12" name="11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90" t="6491" r="60120" b="71941"/>
          <a:stretch/>
        </p:blipFill>
        <p:spPr>
          <a:xfrm>
            <a:off x="2188044" y="4060354"/>
            <a:ext cx="193003" cy="871962"/>
          </a:xfrm>
          <a:prstGeom prst="rect">
            <a:avLst/>
          </a:prstGeom>
        </p:spPr>
      </p:pic>
      <p:pic>
        <p:nvPicPr>
          <p:cNvPr id="13" name="12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90" t="6491" r="60120" b="71941"/>
          <a:stretch/>
        </p:blipFill>
        <p:spPr>
          <a:xfrm>
            <a:off x="1887158" y="4036331"/>
            <a:ext cx="193003" cy="871962"/>
          </a:xfrm>
          <a:prstGeom prst="rect">
            <a:avLst/>
          </a:prstGeom>
        </p:spPr>
      </p:pic>
      <p:pic>
        <p:nvPicPr>
          <p:cNvPr id="14" name="13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90" t="6491" r="60120" b="71941"/>
          <a:stretch/>
        </p:blipFill>
        <p:spPr>
          <a:xfrm>
            <a:off x="2202082" y="4898661"/>
            <a:ext cx="193003" cy="871962"/>
          </a:xfrm>
          <a:prstGeom prst="rect">
            <a:avLst/>
          </a:prstGeom>
        </p:spPr>
      </p:pic>
      <p:pic>
        <p:nvPicPr>
          <p:cNvPr id="15" name="14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90" t="6491" r="60120" b="71941"/>
          <a:stretch/>
        </p:blipFill>
        <p:spPr>
          <a:xfrm>
            <a:off x="2236421" y="5706859"/>
            <a:ext cx="193003" cy="871962"/>
          </a:xfrm>
          <a:prstGeom prst="rect">
            <a:avLst/>
          </a:prstGeom>
        </p:spPr>
      </p:pic>
      <p:pic>
        <p:nvPicPr>
          <p:cNvPr id="16" name="15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90" t="6491" r="60120" b="71941"/>
          <a:stretch/>
        </p:blipFill>
        <p:spPr>
          <a:xfrm>
            <a:off x="1946917" y="5718379"/>
            <a:ext cx="193003" cy="871962"/>
          </a:xfrm>
          <a:prstGeom prst="rect">
            <a:avLst/>
          </a:prstGeom>
        </p:spPr>
      </p:pic>
      <p:pic>
        <p:nvPicPr>
          <p:cNvPr id="17" name="16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90" t="6491" r="60120" b="71941"/>
          <a:stretch/>
        </p:blipFill>
        <p:spPr>
          <a:xfrm>
            <a:off x="1887159" y="4908293"/>
            <a:ext cx="193003" cy="871962"/>
          </a:xfrm>
          <a:prstGeom prst="rect">
            <a:avLst/>
          </a:prstGeom>
        </p:spPr>
      </p:pic>
      <p:pic>
        <p:nvPicPr>
          <p:cNvPr id="18" name="17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1806924" y="3673140"/>
            <a:ext cx="353469" cy="331924"/>
          </a:xfrm>
          <a:prstGeom prst="rect">
            <a:avLst/>
          </a:prstGeom>
        </p:spPr>
      </p:pic>
      <p:pic>
        <p:nvPicPr>
          <p:cNvPr id="19" name="18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2179124" y="3673140"/>
            <a:ext cx="353469" cy="331924"/>
          </a:xfrm>
          <a:prstGeom prst="rect">
            <a:avLst/>
          </a:prstGeom>
        </p:spPr>
      </p:pic>
      <p:sp>
        <p:nvSpPr>
          <p:cNvPr id="20" name="19 CuadroTexto"/>
          <p:cNvSpPr txBox="1"/>
          <p:nvPr/>
        </p:nvSpPr>
        <p:spPr>
          <a:xfrm>
            <a:off x="1403648" y="2443971"/>
            <a:ext cx="312914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CL" dirty="0"/>
              <a:t>Cantidad que represento</a:t>
            </a:r>
          </a:p>
          <a:p>
            <a:r>
              <a:rPr lang="es-CL" dirty="0"/>
              <a:t>Cantidad que tarjo</a:t>
            </a:r>
          </a:p>
          <a:p>
            <a:r>
              <a:rPr lang="es-CL" dirty="0"/>
              <a:t>Cantidad que quedó sin tarjar</a:t>
            </a:r>
          </a:p>
        </p:txBody>
      </p:sp>
      <p:cxnSp>
        <p:nvCxnSpPr>
          <p:cNvPr id="21" name="20 Conector recto"/>
          <p:cNvCxnSpPr/>
          <p:nvPr/>
        </p:nvCxnSpPr>
        <p:spPr>
          <a:xfrm>
            <a:off x="3313161" y="2848306"/>
            <a:ext cx="69405" cy="40357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 flipH="1">
            <a:off x="401176" y="4339152"/>
            <a:ext cx="558459" cy="6819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 flipH="1">
            <a:off x="1124418" y="5098609"/>
            <a:ext cx="558459" cy="6819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 flipH="1">
            <a:off x="340714" y="5098293"/>
            <a:ext cx="558459" cy="6819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 flipH="1">
            <a:off x="1130152" y="5873533"/>
            <a:ext cx="558459" cy="6819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 flipH="1">
            <a:off x="407600" y="5837451"/>
            <a:ext cx="558459" cy="6819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 flipH="1">
            <a:off x="1963586" y="5837451"/>
            <a:ext cx="193004" cy="6819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 flipH="1">
            <a:off x="2236421" y="5837451"/>
            <a:ext cx="268956" cy="68131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 flipH="1">
            <a:off x="2221367" y="3673140"/>
            <a:ext cx="284010" cy="3319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CuadroTexto"/>
          <p:cNvSpPr txBox="1"/>
          <p:nvPr/>
        </p:nvSpPr>
        <p:spPr>
          <a:xfrm>
            <a:off x="5004048" y="2420888"/>
            <a:ext cx="144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   </a:t>
            </a:r>
            <a:r>
              <a:rPr lang="es-CL" sz="2400" dirty="0"/>
              <a:t>685</a:t>
            </a:r>
          </a:p>
          <a:p>
            <a:r>
              <a:rPr lang="es-CL" sz="2400" u="sng" dirty="0"/>
              <a:t>- 254</a:t>
            </a:r>
            <a:endParaRPr lang="es-CL" sz="2400" dirty="0"/>
          </a:p>
          <a:p>
            <a:r>
              <a:rPr lang="es-CL" sz="2400" dirty="0"/>
              <a:t>   431</a:t>
            </a:r>
          </a:p>
        </p:txBody>
      </p:sp>
      <p:sp>
        <p:nvSpPr>
          <p:cNvPr id="38" name="37 Rectángulo redondeado"/>
          <p:cNvSpPr/>
          <p:nvPr/>
        </p:nvSpPr>
        <p:spPr>
          <a:xfrm>
            <a:off x="251520" y="3593797"/>
            <a:ext cx="2880320" cy="3186479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9" name="14342 Elipse"/>
          <p:cNvSpPr/>
          <p:nvPr/>
        </p:nvSpPr>
        <p:spPr>
          <a:xfrm>
            <a:off x="4581073" y="5706859"/>
            <a:ext cx="800973" cy="61785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1400">
                <a:effectLst/>
                <a:ea typeface="Calibri"/>
                <a:cs typeface="Times New Roman"/>
              </a:rPr>
              <a:t>$100</a:t>
            </a:r>
            <a:endParaRPr lang="es-CL" sz="1100">
              <a:effectLst/>
              <a:ea typeface="Calibri"/>
              <a:cs typeface="Times New Roman"/>
            </a:endParaRPr>
          </a:p>
        </p:txBody>
      </p:sp>
      <p:sp>
        <p:nvSpPr>
          <p:cNvPr id="40" name="14342 Elipse"/>
          <p:cNvSpPr/>
          <p:nvPr/>
        </p:nvSpPr>
        <p:spPr>
          <a:xfrm>
            <a:off x="5534446" y="5001860"/>
            <a:ext cx="800973" cy="61785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1400">
                <a:effectLst/>
                <a:ea typeface="Calibri"/>
                <a:cs typeface="Times New Roman"/>
              </a:rPr>
              <a:t>$100</a:t>
            </a:r>
            <a:endParaRPr lang="es-CL" sz="1100">
              <a:effectLst/>
              <a:ea typeface="Calibri"/>
              <a:cs typeface="Times New Roman"/>
            </a:endParaRPr>
          </a:p>
        </p:txBody>
      </p:sp>
      <p:sp>
        <p:nvSpPr>
          <p:cNvPr id="41" name="14342 Elipse"/>
          <p:cNvSpPr/>
          <p:nvPr/>
        </p:nvSpPr>
        <p:spPr>
          <a:xfrm>
            <a:off x="5521532" y="4272883"/>
            <a:ext cx="800973" cy="61785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1400" dirty="0">
                <a:effectLst/>
                <a:ea typeface="Calibri"/>
                <a:cs typeface="Times New Roman"/>
              </a:rPr>
              <a:t>$100</a:t>
            </a:r>
            <a:endParaRPr lang="es-CL" sz="1100" dirty="0">
              <a:effectLst/>
              <a:ea typeface="Calibri"/>
              <a:cs typeface="Times New Roman"/>
            </a:endParaRPr>
          </a:p>
        </p:txBody>
      </p:sp>
      <p:sp>
        <p:nvSpPr>
          <p:cNvPr id="42" name="14342 Elipse"/>
          <p:cNvSpPr/>
          <p:nvPr/>
        </p:nvSpPr>
        <p:spPr>
          <a:xfrm>
            <a:off x="4532788" y="4280806"/>
            <a:ext cx="800973" cy="61785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1400">
                <a:effectLst/>
                <a:ea typeface="Calibri"/>
                <a:cs typeface="Times New Roman"/>
              </a:rPr>
              <a:t>$100</a:t>
            </a:r>
            <a:endParaRPr lang="es-CL" sz="1100">
              <a:effectLst/>
              <a:ea typeface="Calibri"/>
              <a:cs typeface="Times New Roman"/>
            </a:endParaRPr>
          </a:p>
        </p:txBody>
      </p:sp>
      <p:sp>
        <p:nvSpPr>
          <p:cNvPr id="43" name="14342 Elipse"/>
          <p:cNvSpPr/>
          <p:nvPr/>
        </p:nvSpPr>
        <p:spPr>
          <a:xfrm>
            <a:off x="4568159" y="5021114"/>
            <a:ext cx="800973" cy="61785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1400">
                <a:effectLst/>
                <a:ea typeface="Calibri"/>
                <a:cs typeface="Times New Roman"/>
              </a:rPr>
              <a:t>$100</a:t>
            </a:r>
            <a:endParaRPr lang="es-CL" sz="1100">
              <a:effectLst/>
              <a:ea typeface="Calibri"/>
              <a:cs typeface="Times New Roman"/>
            </a:endParaRPr>
          </a:p>
        </p:txBody>
      </p:sp>
      <p:sp>
        <p:nvSpPr>
          <p:cNvPr id="44" name="14342 Elipse"/>
          <p:cNvSpPr/>
          <p:nvPr/>
        </p:nvSpPr>
        <p:spPr>
          <a:xfrm>
            <a:off x="5521532" y="5770623"/>
            <a:ext cx="800973" cy="61785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1400">
                <a:effectLst/>
                <a:ea typeface="Calibri"/>
                <a:cs typeface="Times New Roman"/>
              </a:rPr>
              <a:t>$100</a:t>
            </a:r>
            <a:endParaRPr lang="es-CL" sz="1100">
              <a:effectLst/>
              <a:ea typeface="Calibri"/>
              <a:cs typeface="Times New Roman"/>
            </a:endParaRPr>
          </a:p>
        </p:txBody>
      </p:sp>
      <p:sp>
        <p:nvSpPr>
          <p:cNvPr id="45" name="14374 Elipse"/>
          <p:cNvSpPr/>
          <p:nvPr/>
        </p:nvSpPr>
        <p:spPr>
          <a:xfrm>
            <a:off x="7418000" y="3962796"/>
            <a:ext cx="648072" cy="545679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-90170">
              <a:lnSpc>
                <a:spcPct val="115000"/>
              </a:lnSpc>
              <a:spcAft>
                <a:spcPts val="1000"/>
              </a:spcAft>
            </a:pPr>
            <a:r>
              <a:rPr lang="es-CL" sz="1400">
                <a:effectLst/>
                <a:ea typeface="Calibri"/>
                <a:cs typeface="Times New Roman"/>
              </a:rPr>
              <a:t>$10</a:t>
            </a:r>
            <a:endParaRPr lang="es-CL" sz="1100">
              <a:effectLst/>
              <a:ea typeface="Calibri"/>
              <a:cs typeface="Times New Roman"/>
            </a:endParaRPr>
          </a:p>
        </p:txBody>
      </p:sp>
      <p:sp>
        <p:nvSpPr>
          <p:cNvPr id="46" name="14374 Elipse"/>
          <p:cNvSpPr/>
          <p:nvPr/>
        </p:nvSpPr>
        <p:spPr>
          <a:xfrm>
            <a:off x="6617528" y="3913408"/>
            <a:ext cx="648072" cy="545679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-90170">
              <a:lnSpc>
                <a:spcPct val="115000"/>
              </a:lnSpc>
              <a:spcAft>
                <a:spcPts val="1000"/>
              </a:spcAft>
            </a:pPr>
            <a:r>
              <a:rPr lang="es-CL" sz="1400">
                <a:effectLst/>
                <a:ea typeface="Calibri"/>
                <a:cs typeface="Times New Roman"/>
              </a:rPr>
              <a:t>$10</a:t>
            </a:r>
            <a:endParaRPr lang="es-CL" sz="1100">
              <a:effectLst/>
              <a:ea typeface="Calibri"/>
              <a:cs typeface="Times New Roman"/>
            </a:endParaRPr>
          </a:p>
        </p:txBody>
      </p:sp>
      <p:sp>
        <p:nvSpPr>
          <p:cNvPr id="47" name="14374 Elipse"/>
          <p:cNvSpPr/>
          <p:nvPr/>
        </p:nvSpPr>
        <p:spPr>
          <a:xfrm>
            <a:off x="6673980" y="4552614"/>
            <a:ext cx="648072" cy="545679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-90170">
              <a:lnSpc>
                <a:spcPct val="115000"/>
              </a:lnSpc>
              <a:spcAft>
                <a:spcPts val="1000"/>
              </a:spcAft>
            </a:pPr>
            <a:r>
              <a:rPr lang="es-CL" sz="1400">
                <a:effectLst/>
                <a:ea typeface="Calibri"/>
                <a:cs typeface="Times New Roman"/>
              </a:rPr>
              <a:t>$10</a:t>
            </a:r>
            <a:endParaRPr lang="es-CL" sz="1100">
              <a:effectLst/>
              <a:ea typeface="Calibri"/>
              <a:cs typeface="Times New Roman"/>
            </a:endParaRPr>
          </a:p>
        </p:txBody>
      </p:sp>
      <p:sp>
        <p:nvSpPr>
          <p:cNvPr id="48" name="14374 Elipse"/>
          <p:cNvSpPr/>
          <p:nvPr/>
        </p:nvSpPr>
        <p:spPr>
          <a:xfrm>
            <a:off x="7418000" y="4581810"/>
            <a:ext cx="648072" cy="545679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-90170">
              <a:lnSpc>
                <a:spcPct val="115000"/>
              </a:lnSpc>
              <a:spcAft>
                <a:spcPts val="1000"/>
              </a:spcAft>
            </a:pPr>
            <a:r>
              <a:rPr lang="es-CL" sz="1400">
                <a:effectLst/>
                <a:ea typeface="Calibri"/>
                <a:cs typeface="Times New Roman"/>
              </a:rPr>
              <a:t>$10</a:t>
            </a:r>
            <a:endParaRPr lang="es-CL" sz="1100">
              <a:effectLst/>
              <a:ea typeface="Calibri"/>
              <a:cs typeface="Times New Roman"/>
            </a:endParaRPr>
          </a:p>
        </p:txBody>
      </p:sp>
      <p:sp>
        <p:nvSpPr>
          <p:cNvPr id="49" name="14374 Elipse"/>
          <p:cNvSpPr/>
          <p:nvPr/>
        </p:nvSpPr>
        <p:spPr>
          <a:xfrm>
            <a:off x="7375648" y="5202351"/>
            <a:ext cx="648072" cy="545679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-90170">
              <a:lnSpc>
                <a:spcPct val="115000"/>
              </a:lnSpc>
              <a:spcAft>
                <a:spcPts val="1000"/>
              </a:spcAft>
            </a:pPr>
            <a:r>
              <a:rPr lang="es-CL" sz="1400">
                <a:effectLst/>
                <a:ea typeface="Calibri"/>
                <a:cs typeface="Times New Roman"/>
              </a:rPr>
              <a:t>$10</a:t>
            </a:r>
            <a:endParaRPr lang="es-CL" sz="1100">
              <a:effectLst/>
              <a:ea typeface="Calibri"/>
              <a:cs typeface="Times New Roman"/>
            </a:endParaRPr>
          </a:p>
        </p:txBody>
      </p:sp>
      <p:sp>
        <p:nvSpPr>
          <p:cNvPr id="50" name="14374 Elipse"/>
          <p:cNvSpPr/>
          <p:nvPr/>
        </p:nvSpPr>
        <p:spPr>
          <a:xfrm>
            <a:off x="6617528" y="5172700"/>
            <a:ext cx="648072" cy="545679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-90170">
              <a:lnSpc>
                <a:spcPct val="115000"/>
              </a:lnSpc>
              <a:spcAft>
                <a:spcPts val="1000"/>
              </a:spcAft>
            </a:pPr>
            <a:r>
              <a:rPr lang="es-CL" sz="1400">
                <a:effectLst/>
                <a:ea typeface="Calibri"/>
                <a:cs typeface="Times New Roman"/>
              </a:rPr>
              <a:t>$10</a:t>
            </a:r>
            <a:endParaRPr lang="es-CL" sz="1100">
              <a:effectLst/>
              <a:ea typeface="Calibri"/>
              <a:cs typeface="Times New Roman"/>
            </a:endParaRPr>
          </a:p>
        </p:txBody>
      </p:sp>
      <p:sp>
        <p:nvSpPr>
          <p:cNvPr id="51" name="14374 Elipse"/>
          <p:cNvSpPr/>
          <p:nvPr/>
        </p:nvSpPr>
        <p:spPr>
          <a:xfrm>
            <a:off x="7375648" y="5837451"/>
            <a:ext cx="648072" cy="545679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-90170">
              <a:lnSpc>
                <a:spcPct val="115000"/>
              </a:lnSpc>
              <a:spcAft>
                <a:spcPts val="1000"/>
              </a:spcAft>
            </a:pPr>
            <a:r>
              <a:rPr lang="es-CL" sz="1400">
                <a:effectLst/>
                <a:ea typeface="Calibri"/>
                <a:cs typeface="Times New Roman"/>
              </a:rPr>
              <a:t>$10</a:t>
            </a:r>
            <a:endParaRPr lang="es-CL" sz="1100">
              <a:effectLst/>
              <a:ea typeface="Calibri"/>
              <a:cs typeface="Times New Roman"/>
            </a:endParaRPr>
          </a:p>
        </p:txBody>
      </p:sp>
      <p:sp>
        <p:nvSpPr>
          <p:cNvPr id="52" name="14374 Elipse"/>
          <p:cNvSpPr/>
          <p:nvPr/>
        </p:nvSpPr>
        <p:spPr>
          <a:xfrm>
            <a:off x="6579056" y="5870000"/>
            <a:ext cx="648072" cy="545679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-90170">
              <a:lnSpc>
                <a:spcPct val="115000"/>
              </a:lnSpc>
              <a:spcAft>
                <a:spcPts val="1000"/>
              </a:spcAft>
            </a:pPr>
            <a:r>
              <a:rPr lang="es-CL" sz="1400">
                <a:effectLst/>
                <a:ea typeface="Calibri"/>
                <a:cs typeface="Times New Roman"/>
              </a:rPr>
              <a:t>$10</a:t>
            </a:r>
            <a:endParaRPr lang="es-CL" sz="1100">
              <a:effectLst/>
              <a:ea typeface="Calibri"/>
              <a:cs typeface="Times New Roman"/>
            </a:endParaRPr>
          </a:p>
        </p:txBody>
      </p:sp>
      <p:sp>
        <p:nvSpPr>
          <p:cNvPr id="53" name="295 Hexágono"/>
          <p:cNvSpPr/>
          <p:nvPr/>
        </p:nvSpPr>
        <p:spPr>
          <a:xfrm>
            <a:off x="8223016" y="4764878"/>
            <a:ext cx="504056" cy="460755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-90170" algn="ctr">
              <a:lnSpc>
                <a:spcPct val="115000"/>
              </a:lnSpc>
              <a:spcAft>
                <a:spcPts val="1000"/>
              </a:spcAft>
            </a:pPr>
            <a:r>
              <a:rPr lang="es-CL" sz="1100">
                <a:effectLst/>
                <a:ea typeface="Calibri"/>
                <a:cs typeface="Times New Roman"/>
              </a:rPr>
              <a:t>$1</a:t>
            </a:r>
          </a:p>
        </p:txBody>
      </p:sp>
      <p:sp>
        <p:nvSpPr>
          <p:cNvPr id="54" name="295 Hexágono"/>
          <p:cNvSpPr/>
          <p:nvPr/>
        </p:nvSpPr>
        <p:spPr>
          <a:xfrm>
            <a:off x="8223016" y="5451393"/>
            <a:ext cx="504056" cy="460755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-90170" algn="ctr">
              <a:lnSpc>
                <a:spcPct val="115000"/>
              </a:lnSpc>
              <a:spcAft>
                <a:spcPts val="1000"/>
              </a:spcAft>
            </a:pPr>
            <a:r>
              <a:rPr lang="es-CL" sz="1100">
                <a:effectLst/>
                <a:ea typeface="Calibri"/>
                <a:cs typeface="Times New Roman"/>
              </a:rPr>
              <a:t>$1</a:t>
            </a:r>
          </a:p>
        </p:txBody>
      </p:sp>
      <p:sp>
        <p:nvSpPr>
          <p:cNvPr id="55" name="295 Hexágono"/>
          <p:cNvSpPr/>
          <p:nvPr/>
        </p:nvSpPr>
        <p:spPr>
          <a:xfrm>
            <a:off x="8223016" y="3688325"/>
            <a:ext cx="504056" cy="460755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-90170" algn="ctr">
              <a:lnSpc>
                <a:spcPct val="115000"/>
              </a:lnSpc>
              <a:spcAft>
                <a:spcPts val="1000"/>
              </a:spcAft>
            </a:pPr>
            <a:r>
              <a:rPr lang="es-CL" sz="1100">
                <a:effectLst/>
                <a:ea typeface="Calibri"/>
                <a:cs typeface="Times New Roman"/>
              </a:rPr>
              <a:t>$1</a:t>
            </a:r>
          </a:p>
        </p:txBody>
      </p:sp>
      <p:sp>
        <p:nvSpPr>
          <p:cNvPr id="56" name="295 Hexágono"/>
          <p:cNvSpPr/>
          <p:nvPr/>
        </p:nvSpPr>
        <p:spPr>
          <a:xfrm>
            <a:off x="8194140" y="4200960"/>
            <a:ext cx="504056" cy="460755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-90170" algn="ctr">
              <a:lnSpc>
                <a:spcPct val="115000"/>
              </a:lnSpc>
              <a:spcAft>
                <a:spcPts val="1000"/>
              </a:spcAft>
            </a:pPr>
            <a:r>
              <a:rPr lang="es-CL" sz="1100">
                <a:effectLst/>
                <a:ea typeface="Calibri"/>
                <a:cs typeface="Times New Roman"/>
              </a:rPr>
              <a:t>$1</a:t>
            </a:r>
          </a:p>
        </p:txBody>
      </p:sp>
      <p:sp>
        <p:nvSpPr>
          <p:cNvPr id="57" name="295 Hexágono"/>
          <p:cNvSpPr/>
          <p:nvPr/>
        </p:nvSpPr>
        <p:spPr>
          <a:xfrm>
            <a:off x="8239860" y="6064589"/>
            <a:ext cx="504056" cy="460755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-90170" algn="ctr">
              <a:lnSpc>
                <a:spcPct val="115000"/>
              </a:lnSpc>
              <a:spcAft>
                <a:spcPts val="1000"/>
              </a:spcAft>
            </a:pPr>
            <a:r>
              <a:rPr lang="es-CL" sz="1100">
                <a:effectLst/>
                <a:ea typeface="Calibri"/>
                <a:cs typeface="Times New Roman"/>
              </a:rPr>
              <a:t>$1</a:t>
            </a:r>
          </a:p>
        </p:txBody>
      </p:sp>
      <p:cxnSp>
        <p:nvCxnSpPr>
          <p:cNvPr id="58" name="57 Conector recto"/>
          <p:cNvCxnSpPr>
            <a:endCxn id="57" idx="2"/>
          </p:cNvCxnSpPr>
          <p:nvPr/>
        </p:nvCxnSpPr>
        <p:spPr>
          <a:xfrm flipH="1">
            <a:off x="8355049" y="6110290"/>
            <a:ext cx="343147" cy="41505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"/>
          <p:cNvCxnSpPr/>
          <p:nvPr/>
        </p:nvCxnSpPr>
        <p:spPr>
          <a:xfrm flipH="1">
            <a:off x="8293774" y="4280806"/>
            <a:ext cx="343147" cy="41505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recto"/>
          <p:cNvCxnSpPr/>
          <p:nvPr/>
        </p:nvCxnSpPr>
        <p:spPr>
          <a:xfrm flipH="1">
            <a:off x="8297618" y="4843909"/>
            <a:ext cx="343147" cy="41505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"/>
          <p:cNvCxnSpPr/>
          <p:nvPr/>
        </p:nvCxnSpPr>
        <p:spPr>
          <a:xfrm flipH="1">
            <a:off x="8320314" y="5540503"/>
            <a:ext cx="343147" cy="41505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"/>
          <p:cNvCxnSpPr/>
          <p:nvPr/>
        </p:nvCxnSpPr>
        <p:spPr>
          <a:xfrm flipH="1">
            <a:off x="7380312" y="5805264"/>
            <a:ext cx="553166" cy="5782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Conector recto"/>
          <p:cNvCxnSpPr/>
          <p:nvPr/>
        </p:nvCxnSpPr>
        <p:spPr>
          <a:xfrm flipH="1">
            <a:off x="7423101" y="4601624"/>
            <a:ext cx="553166" cy="5782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"/>
          <p:cNvCxnSpPr/>
          <p:nvPr/>
        </p:nvCxnSpPr>
        <p:spPr>
          <a:xfrm flipH="1">
            <a:off x="6712434" y="5136428"/>
            <a:ext cx="553166" cy="5782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"/>
          <p:cNvCxnSpPr/>
          <p:nvPr/>
        </p:nvCxnSpPr>
        <p:spPr>
          <a:xfrm flipH="1">
            <a:off x="7367888" y="5192395"/>
            <a:ext cx="553166" cy="5782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"/>
          <p:cNvCxnSpPr/>
          <p:nvPr/>
        </p:nvCxnSpPr>
        <p:spPr>
          <a:xfrm flipH="1">
            <a:off x="6626509" y="5851167"/>
            <a:ext cx="553166" cy="5782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CuadroTexto"/>
          <p:cNvSpPr txBox="1"/>
          <p:nvPr/>
        </p:nvSpPr>
        <p:spPr>
          <a:xfrm>
            <a:off x="5724128" y="2420888"/>
            <a:ext cx="312914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CL" dirty="0"/>
              <a:t>Cantidad que represento</a:t>
            </a:r>
          </a:p>
          <a:p>
            <a:r>
              <a:rPr lang="es-CL" dirty="0"/>
              <a:t>Cantidad que tarjo</a:t>
            </a:r>
          </a:p>
          <a:p>
            <a:r>
              <a:rPr lang="es-CL" dirty="0"/>
              <a:t>Cantidad que quedó sin tarjar</a:t>
            </a:r>
          </a:p>
        </p:txBody>
      </p:sp>
      <p:cxnSp>
        <p:nvCxnSpPr>
          <p:cNvPr id="72" name="71 Conector recto"/>
          <p:cNvCxnSpPr/>
          <p:nvPr/>
        </p:nvCxnSpPr>
        <p:spPr>
          <a:xfrm flipH="1">
            <a:off x="5645435" y="5820589"/>
            <a:ext cx="553166" cy="5782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/>
          <p:nvPr/>
        </p:nvCxnSpPr>
        <p:spPr>
          <a:xfrm flipH="1">
            <a:off x="4656691" y="5775475"/>
            <a:ext cx="553166" cy="5782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73 Rectángulo redondeado"/>
          <p:cNvSpPr/>
          <p:nvPr/>
        </p:nvSpPr>
        <p:spPr>
          <a:xfrm>
            <a:off x="4283968" y="3579460"/>
            <a:ext cx="4569300" cy="3186479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7850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s-CL" sz="3200" dirty="0"/>
              <a:t>¿Qué alternativa marcaste?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1272" y="109238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CL" dirty="0"/>
              <a:t>1.  ¿Cuánto resulta en la siguiente sustracción?</a:t>
            </a:r>
          </a:p>
          <a:p>
            <a:pPr marL="0" indent="0">
              <a:buNone/>
            </a:pPr>
            <a:r>
              <a:rPr lang="es-CL" dirty="0"/>
              <a:t>     a) 958</a:t>
            </a:r>
          </a:p>
          <a:p>
            <a:pPr marL="0" indent="0">
              <a:buNone/>
            </a:pPr>
            <a:r>
              <a:rPr lang="es-CL" dirty="0"/>
              <a:t>     b) 952</a:t>
            </a:r>
          </a:p>
          <a:p>
            <a:pPr marL="0" indent="0">
              <a:buNone/>
            </a:pPr>
            <a:r>
              <a:rPr lang="es-CL" dirty="0"/>
              <a:t>     c) 538</a:t>
            </a:r>
          </a:p>
          <a:p>
            <a:pPr marL="0" indent="0">
              <a:buNone/>
            </a:pPr>
            <a:r>
              <a:rPr lang="es-CL" dirty="0"/>
              <a:t>     d) 532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 2. Si tienes $573 y pierdes $243 ¿Cuánto dinero te queda?</a:t>
            </a:r>
          </a:p>
          <a:p>
            <a:pPr marL="0" indent="0">
              <a:buNone/>
            </a:pPr>
            <a:r>
              <a:rPr lang="es-CL" dirty="0"/>
              <a:t>     a) $ 330</a:t>
            </a:r>
          </a:p>
          <a:p>
            <a:pPr marL="0" indent="0">
              <a:buNone/>
            </a:pPr>
            <a:r>
              <a:rPr lang="es-CL" dirty="0"/>
              <a:t>     b) $816</a:t>
            </a:r>
          </a:p>
          <a:p>
            <a:pPr marL="0" indent="0">
              <a:buNone/>
            </a:pPr>
            <a:r>
              <a:rPr lang="es-CL" dirty="0"/>
              <a:t>     c) $573</a:t>
            </a:r>
          </a:p>
          <a:p>
            <a:pPr marL="0" indent="0">
              <a:buNone/>
            </a:pPr>
            <a:r>
              <a:rPr lang="es-CL" dirty="0"/>
              <a:t>     d) $243</a:t>
            </a:r>
          </a:p>
        </p:txBody>
      </p:sp>
      <p:sp>
        <p:nvSpPr>
          <p:cNvPr id="4" name="3 Rectángulo redondeado"/>
          <p:cNvSpPr/>
          <p:nvPr/>
        </p:nvSpPr>
        <p:spPr>
          <a:xfrm>
            <a:off x="640843" y="3717032"/>
            <a:ext cx="1471605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Rectángulo redondeado"/>
          <p:cNvSpPr/>
          <p:nvPr/>
        </p:nvSpPr>
        <p:spPr>
          <a:xfrm flipV="1">
            <a:off x="539552" y="2672104"/>
            <a:ext cx="149203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Rectángulo redondeado"/>
          <p:cNvSpPr/>
          <p:nvPr/>
        </p:nvSpPr>
        <p:spPr>
          <a:xfrm>
            <a:off x="755576" y="5805264"/>
            <a:ext cx="770485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/>
              <a:t>No olvides sacar una foto a tu ticket de salida y remitirlo al correo</a:t>
            </a: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5145476" y="1516664"/>
            <a:ext cx="1714664" cy="1366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CL" sz="2400" dirty="0">
                <a:effectLst/>
                <a:latin typeface="Calibri"/>
                <a:ea typeface="Calibri"/>
                <a:cs typeface="Times New Roman"/>
              </a:rPr>
              <a:t>     745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CL" sz="2400" u="sng" dirty="0">
                <a:effectLst/>
                <a:latin typeface="Calibri"/>
                <a:ea typeface="Calibri"/>
                <a:cs typeface="Times New Roman"/>
              </a:rPr>
              <a:t>-    213</a:t>
            </a:r>
            <a:endParaRPr lang="es-CL" sz="24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CL" sz="2400" dirty="0">
                <a:effectLst/>
                <a:latin typeface="Calibri"/>
                <a:ea typeface="Calibri"/>
                <a:cs typeface="Times New Roman"/>
              </a:rPr>
              <a:t>      532</a:t>
            </a:r>
            <a:endParaRPr lang="es-CL" sz="2400" u="sng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5145476" y="3942476"/>
            <a:ext cx="1714664" cy="1366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CL" sz="2400" dirty="0">
                <a:effectLst/>
                <a:latin typeface="Calibri"/>
                <a:ea typeface="Calibri"/>
                <a:cs typeface="Times New Roman"/>
              </a:rPr>
              <a:t>     </a:t>
            </a:r>
            <a:r>
              <a:rPr lang="es-CL" sz="2400" dirty="0">
                <a:latin typeface="Calibri"/>
                <a:ea typeface="Calibri"/>
                <a:cs typeface="Times New Roman"/>
              </a:rPr>
              <a:t>573</a:t>
            </a:r>
            <a:r>
              <a:rPr lang="es-CL" sz="2400" dirty="0">
                <a:effectLst/>
                <a:latin typeface="Calibri"/>
                <a:ea typeface="Calibri"/>
                <a:cs typeface="Times New Roman"/>
              </a:rPr>
              <a:t>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CL" sz="2400" u="sng" dirty="0">
                <a:effectLst/>
                <a:latin typeface="Calibri"/>
                <a:ea typeface="Calibri"/>
                <a:cs typeface="Times New Roman"/>
              </a:rPr>
              <a:t>-    243</a:t>
            </a:r>
            <a:endParaRPr lang="es-CL" sz="24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CL" sz="2400" dirty="0">
                <a:effectLst/>
                <a:latin typeface="Calibri"/>
                <a:ea typeface="Calibri"/>
                <a:cs typeface="Times New Roman"/>
              </a:rPr>
              <a:t>      330</a:t>
            </a:r>
            <a:endParaRPr lang="es-CL" sz="2400" u="sng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64908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</TotalTime>
  <Words>461</Words>
  <Application>Microsoft Office PowerPoint</Application>
  <PresentationFormat>Presentación en pantalla (4:3)</PresentationFormat>
  <Paragraphs>115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Tema de Office</vt:lpstr>
      <vt:lpstr>APOYO GUÍA N° 9</vt:lpstr>
      <vt:lpstr>Elementos de la Sustracción</vt:lpstr>
      <vt:lpstr>Algoritmo de la Sustracción</vt:lpstr>
      <vt:lpstr>Presentación de PowerPoint</vt:lpstr>
      <vt:lpstr>Revisemos nuestro trabajo:</vt:lpstr>
      <vt:lpstr>¿Qué alternativa marcaste?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APOYO GUÍA N° 3</dc:title>
  <dc:creator>Maritza Medina Silva</dc:creator>
  <cp:lastModifiedBy>maka</cp:lastModifiedBy>
  <cp:revision>47</cp:revision>
  <dcterms:created xsi:type="dcterms:W3CDTF">2020-03-26T01:06:58Z</dcterms:created>
  <dcterms:modified xsi:type="dcterms:W3CDTF">2020-05-27T21:11:47Z</dcterms:modified>
</cp:coreProperties>
</file>