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87" r:id="rId3"/>
    <p:sldId id="264" r:id="rId4"/>
    <p:sldId id="288" r:id="rId5"/>
    <p:sldId id="294" r:id="rId6"/>
    <p:sldId id="295" r:id="rId7"/>
    <p:sldId id="293" r:id="rId8"/>
    <p:sldId id="289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50" d="100"/>
          <a:sy n="50" d="100"/>
        </p:scale>
        <p:origin x="-1190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348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6011" y="5768320"/>
            <a:ext cx="6400800" cy="108012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Colegio Mineral El Teniente</a:t>
            </a:r>
          </a:p>
          <a:p>
            <a:pPr algn="ctr"/>
            <a:r>
              <a:rPr lang="es-CL" dirty="0" smtClean="0"/>
              <a:t>Tercero Básico A – B y C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75656" y="303493"/>
            <a:ext cx="6048672" cy="129857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es-CL" dirty="0" smtClean="0"/>
              <a:t>APOYO GUÍA N° </a:t>
            </a:r>
            <a:r>
              <a:rPr lang="es-CL" dirty="0" smtClean="0"/>
              <a:t>19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21340" y="1916832"/>
            <a:ext cx="79494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/>
              <a:t>EJE TEMÁTICO: GEOMETRÍA</a:t>
            </a:r>
            <a:endParaRPr lang="es-CL" sz="2000" dirty="0"/>
          </a:p>
          <a:p>
            <a:r>
              <a:rPr lang="es-CL" sz="2000" b="1" dirty="0"/>
              <a:t>PRIORIZACIÓN CURRICULAR, NIVEL 1: (OA 21): Demostrar que comprende el perímetro de una figura regular e irregular: midiendo y registrando el perímetro de figuras del entorno en el contexto de la resolución de problemas; determinando el perímetro de un cuadrado y de un rectángulo.</a:t>
            </a:r>
            <a:endParaRPr lang="es-CL" sz="2000" dirty="0"/>
          </a:p>
          <a:p>
            <a:endParaRPr lang="es-CL" sz="2000" b="1" u="sng" dirty="0" smtClean="0"/>
          </a:p>
          <a:p>
            <a:r>
              <a:rPr lang="es-CL" sz="2000" b="1" u="sng" dirty="0" smtClean="0"/>
              <a:t>O </a:t>
            </a:r>
            <a:r>
              <a:rPr lang="es-CL" sz="2000" b="1" u="sng" dirty="0"/>
              <a:t>A de la clase</a:t>
            </a:r>
            <a:r>
              <a:rPr lang="es-CL" sz="2000" dirty="0"/>
              <a:t>: Calcular el perímetro de cuadrados y rectángulos de diversas situaciones 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0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s-CL" dirty="0" smtClean="0"/>
              <a:t>PERÍMETRO</a:t>
            </a:r>
            <a:endParaRPr lang="es-CL" dirty="0"/>
          </a:p>
        </p:txBody>
      </p:sp>
      <p:sp>
        <p:nvSpPr>
          <p:cNvPr id="22" name="2 Marcador de contenido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/>
          <a:lstStyle/>
          <a:p>
            <a:pPr marL="137160" indent="0">
              <a:buNone/>
            </a:pPr>
            <a:r>
              <a:rPr lang="es-ES" dirty="0"/>
              <a:t>El perímetro es saber cuánto suma el contorno que tiene una figura, existen distintos métodos para  poder medir el perímetro, estas son:</a:t>
            </a:r>
            <a:endParaRPr lang="es-CL" dirty="0"/>
          </a:p>
          <a:p>
            <a:pPr marL="137160" indent="0">
              <a:buNone/>
            </a:pPr>
            <a:r>
              <a:rPr lang="es-ES" dirty="0"/>
              <a:t> </a:t>
            </a:r>
            <a:endParaRPr lang="es-CL" dirty="0"/>
          </a:p>
          <a:p>
            <a:pPr lvl="0"/>
            <a:r>
              <a:rPr lang="es-CL" dirty="0"/>
              <a:t>Midiendo con un instrumento usando una regla o huincha de manera directa.</a:t>
            </a:r>
          </a:p>
          <a:p>
            <a:pPr lvl="0"/>
            <a:r>
              <a:rPr lang="es-CL" dirty="0"/>
              <a:t>Aplicando fórmulas que aprenderás en años posteriores, es decir indirectamente.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891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es-CL" dirty="0" smtClean="0"/>
              <a:t>perímetro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2" descr="Pirámide cuadrangula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graphicFrame>
        <p:nvGraphicFramePr>
          <p:cNvPr id="25" name="2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757028"/>
              </p:ext>
            </p:extLst>
          </p:nvPr>
        </p:nvGraphicFramePr>
        <p:xfrm>
          <a:off x="1462088" y="2600325"/>
          <a:ext cx="6096000" cy="2224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681"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2 Marcador de contenido"/>
          <p:cNvSpPr txBox="1">
            <a:spLocks/>
          </p:cNvSpPr>
          <p:nvPr/>
        </p:nvSpPr>
        <p:spPr>
          <a:xfrm>
            <a:off x="250825" y="1196975"/>
            <a:ext cx="8353425" cy="21034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mtClean="0"/>
              <a:t>CORRESPONDE A LA SUMA DE LOS LADOS DE UNA FIGURA (CONTORNO)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2051050" y="2997200"/>
            <a:ext cx="4897438" cy="10795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31" name="4 CuadroTexto"/>
          <p:cNvSpPr txBox="1">
            <a:spLocks noChangeArrowheads="1"/>
          </p:cNvSpPr>
          <p:nvPr/>
        </p:nvSpPr>
        <p:spPr bwMode="auto">
          <a:xfrm>
            <a:off x="1187450" y="3306763"/>
            <a:ext cx="1152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s-CL" sz="2400"/>
              <a:t>3 CM</a:t>
            </a:r>
          </a:p>
        </p:txBody>
      </p:sp>
      <p:sp>
        <p:nvSpPr>
          <p:cNvPr id="34" name="5 CuadroTexto"/>
          <p:cNvSpPr txBox="1">
            <a:spLocks noChangeArrowheads="1"/>
          </p:cNvSpPr>
          <p:nvPr/>
        </p:nvSpPr>
        <p:spPr bwMode="auto">
          <a:xfrm>
            <a:off x="6948488" y="3306763"/>
            <a:ext cx="1152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s-CL" sz="2400"/>
              <a:t>3 CM</a:t>
            </a:r>
          </a:p>
        </p:txBody>
      </p:sp>
      <p:sp>
        <p:nvSpPr>
          <p:cNvPr id="35" name="6 CuadroTexto"/>
          <p:cNvSpPr txBox="1">
            <a:spLocks noChangeArrowheads="1"/>
          </p:cNvSpPr>
          <p:nvPr/>
        </p:nvSpPr>
        <p:spPr bwMode="auto">
          <a:xfrm>
            <a:off x="3851275" y="253523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s-CL" sz="2400"/>
              <a:t>8 CM</a:t>
            </a:r>
          </a:p>
        </p:txBody>
      </p:sp>
      <p:sp>
        <p:nvSpPr>
          <p:cNvPr id="36" name="7 CuadroTexto"/>
          <p:cNvSpPr txBox="1">
            <a:spLocks noChangeArrowheads="1"/>
          </p:cNvSpPr>
          <p:nvPr/>
        </p:nvSpPr>
        <p:spPr bwMode="auto">
          <a:xfrm>
            <a:off x="3817938" y="4095750"/>
            <a:ext cx="1152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s-CL" sz="2400"/>
              <a:t>8 CM</a:t>
            </a:r>
          </a:p>
        </p:txBody>
      </p:sp>
      <p:sp>
        <p:nvSpPr>
          <p:cNvPr id="37" name="8 CuadroTexto"/>
          <p:cNvSpPr txBox="1">
            <a:spLocks noChangeArrowheads="1"/>
          </p:cNvSpPr>
          <p:nvPr/>
        </p:nvSpPr>
        <p:spPr bwMode="auto">
          <a:xfrm>
            <a:off x="2124075" y="5084763"/>
            <a:ext cx="53276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s-CL" sz="2800"/>
              <a:t>P = 3 + 3 + 8 + 8 </a:t>
            </a:r>
          </a:p>
          <a:p>
            <a:pPr eaLnBrk="1" hangingPunct="1"/>
            <a:r>
              <a:rPr lang="es-CL" sz="2800"/>
              <a:t>P = 22 cm</a:t>
            </a:r>
          </a:p>
        </p:txBody>
      </p:sp>
      <p:sp>
        <p:nvSpPr>
          <p:cNvPr id="38" name="37 Rectángulo"/>
          <p:cNvSpPr/>
          <p:nvPr/>
        </p:nvSpPr>
        <p:spPr>
          <a:xfrm>
            <a:off x="2771775" y="5562600"/>
            <a:ext cx="1360488" cy="4762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 smtClean="0"/>
              <a:t>22 CM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295846"/>
              </p:ext>
            </p:extLst>
          </p:nvPr>
        </p:nvGraphicFramePr>
        <p:xfrm>
          <a:off x="2339752" y="1124744"/>
          <a:ext cx="3384375" cy="181597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76875"/>
                <a:gridCol w="676875"/>
                <a:gridCol w="676875"/>
                <a:gridCol w="676875"/>
                <a:gridCol w="676875"/>
              </a:tblGrid>
              <a:tr h="605326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0532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0532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9 Conector recto"/>
          <p:cNvCxnSpPr/>
          <p:nvPr/>
        </p:nvCxnSpPr>
        <p:spPr>
          <a:xfrm>
            <a:off x="2339752" y="1124744"/>
            <a:ext cx="648072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2987824" y="1124744"/>
            <a:ext cx="72008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3707904" y="1124744"/>
            <a:ext cx="648072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4355976" y="1124744"/>
            <a:ext cx="72008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5076056" y="1124744"/>
            <a:ext cx="648072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5724128" y="1124744"/>
            <a:ext cx="0" cy="57606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5724128" y="1700808"/>
            <a:ext cx="0" cy="64807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5724128" y="2348880"/>
            <a:ext cx="0" cy="57606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H="1">
            <a:off x="2325843" y="1124744"/>
            <a:ext cx="13909" cy="171872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3347864" y="273422"/>
            <a:ext cx="16273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5 cm</a:t>
            </a:r>
            <a:endParaRPr lang="es-E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5796137" y="1688993"/>
            <a:ext cx="16273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5400" b="1" dirty="0">
                <a:ln w="50800"/>
                <a:solidFill>
                  <a:schemeClr val="bg1">
                    <a:shade val="50000"/>
                  </a:schemeClr>
                </a:solidFill>
              </a:rPr>
              <a:t>3</a:t>
            </a:r>
            <a:r>
              <a:rPr lang="es-E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cm</a:t>
            </a:r>
            <a:endParaRPr lang="es-E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3218255" y="2941407"/>
            <a:ext cx="16273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5 cm</a:t>
            </a:r>
            <a:endParaRPr lang="es-E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568367" y="1563179"/>
            <a:ext cx="16273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5400" b="1" dirty="0">
                <a:ln w="50800"/>
                <a:solidFill>
                  <a:schemeClr val="bg1">
                    <a:shade val="50000"/>
                  </a:schemeClr>
                </a:solidFill>
              </a:rPr>
              <a:t>3</a:t>
            </a:r>
            <a:r>
              <a:rPr lang="es-E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cm</a:t>
            </a:r>
            <a:endParaRPr lang="es-E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568368" y="4221088"/>
            <a:ext cx="8108088" cy="9233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bg2">
                    <a:lumMod val="25000"/>
                  </a:schemeClr>
                </a:solidFill>
                <a:effectLst/>
              </a:rPr>
              <a:t>Perímetro: 5 + 3 + 5 + 3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3361002" y="5144418"/>
            <a:ext cx="2408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/>
                <a:solidFill>
                  <a:schemeClr val="bg2">
                    <a:lumMod val="25000"/>
                  </a:schemeClr>
                </a:solidFill>
              </a:rPr>
              <a:t>16 cm</a:t>
            </a:r>
            <a:r>
              <a:rPr lang="es-ES" sz="5400" b="1" dirty="0" smtClean="0">
                <a:ln/>
                <a:solidFill>
                  <a:schemeClr val="accent3"/>
                </a:solidFill>
              </a:rPr>
              <a:t>.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2195736" y="2941407"/>
            <a:ext cx="36004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00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19355" y="3332212"/>
            <a:ext cx="1162472" cy="11049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es-CL" sz="6000" dirty="0" smtClean="0">
                <a:latin typeface="Algerian" pitchFamily="82" charset="0"/>
              </a:rPr>
              <a:t>?</a:t>
            </a:r>
            <a:endParaRPr lang="es-CL" sz="6000" dirty="0">
              <a:latin typeface="Algerian" pitchFamily="82" charset="0"/>
            </a:endParaRPr>
          </a:p>
        </p:txBody>
      </p:sp>
      <p:pic>
        <p:nvPicPr>
          <p:cNvPr id="5" name="Picture 2" descr="Definición de perímetro - Qué es, Significado y Concep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95"/>
          <a:stretch/>
        </p:blipFill>
        <p:spPr bwMode="auto">
          <a:xfrm>
            <a:off x="645959" y="620688"/>
            <a:ext cx="247460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perimetros con ejemplos - Geometri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79" r="25814" b="24893"/>
          <a:stretch/>
        </p:blipFill>
        <p:spPr bwMode="auto">
          <a:xfrm>
            <a:off x="6156176" y="2645729"/>
            <a:ext cx="2072797" cy="243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6" descr="Perímetro de un cuadra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8" name="AutoShape 8" descr="Perímetro de un cuadrad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438777" y="4221088"/>
            <a:ext cx="2333024" cy="2435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"/>
          <p:cNvSpPr/>
          <p:nvPr/>
        </p:nvSpPr>
        <p:spPr>
          <a:xfrm>
            <a:off x="289639" y="4783699"/>
            <a:ext cx="273985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P=20cm</a:t>
            </a:r>
            <a:endParaRPr lang="es-ES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</a:endParaRPr>
          </a:p>
        </p:txBody>
      </p:sp>
      <p:pic>
        <p:nvPicPr>
          <p:cNvPr id="2050" name="Picture 2" descr="El Mostrar Señalando - Ejemplo Del Vector Del Personaje De Dibujos Animados  Del Escolar Stock de ilustración - Ilustración de señalando, mostrar:  148499299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26"/>
          <a:stretch/>
        </p:blipFill>
        <p:spPr bwMode="auto">
          <a:xfrm flipH="1">
            <a:off x="7541649" y="344684"/>
            <a:ext cx="1374648" cy="201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13 Llamada rectangular redondeada"/>
          <p:cNvSpPr/>
          <p:nvPr/>
        </p:nvSpPr>
        <p:spPr>
          <a:xfrm>
            <a:off x="4170833" y="476672"/>
            <a:ext cx="2841721" cy="2016224"/>
          </a:xfrm>
          <a:prstGeom prst="wedgeRoundRectCallout">
            <a:avLst>
              <a:gd name="adj1" fmla="val 66583"/>
              <a:gd name="adj2" fmla="val -2442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Como el cuadrado está formado por cuatro lados iguales podemos calcular el perímetro multiplicando la medida del lado por 4</a:t>
            </a:r>
            <a:endParaRPr lang="es-CL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594720" y="5162015"/>
            <a:ext cx="23215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6 + 6 + 6 + 6 = 24</a:t>
            </a:r>
          </a:p>
          <a:p>
            <a:endParaRPr lang="es-CL" dirty="0"/>
          </a:p>
          <a:p>
            <a:r>
              <a:rPr lang="es-CL" dirty="0" smtClean="0"/>
              <a:t>6 x 4 = 24</a:t>
            </a:r>
            <a:endParaRPr lang="es-CL" dirty="0"/>
          </a:p>
        </p:txBody>
      </p:sp>
      <p:sp>
        <p:nvSpPr>
          <p:cNvPr id="17" name="16 CuadroTexto"/>
          <p:cNvSpPr txBox="1"/>
          <p:nvPr/>
        </p:nvSpPr>
        <p:spPr>
          <a:xfrm>
            <a:off x="289639" y="2363430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4 + 4 + 4 + 4 = 16</a:t>
            </a:r>
          </a:p>
          <a:p>
            <a:endParaRPr lang="es-CL" dirty="0"/>
          </a:p>
          <a:p>
            <a:r>
              <a:rPr lang="es-CL" dirty="0"/>
              <a:t>4</a:t>
            </a:r>
            <a:r>
              <a:rPr lang="es-CL" dirty="0" smtClean="0"/>
              <a:t> x 4 = 16</a:t>
            </a:r>
            <a:endParaRPr lang="es-CL" dirty="0"/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2123728" y="5204420"/>
            <a:ext cx="1162472" cy="11049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es-CL" sz="6000" dirty="0" smtClean="0">
                <a:latin typeface="Algerian" pitchFamily="82" charset="0"/>
              </a:rPr>
              <a:t>?</a:t>
            </a:r>
            <a:endParaRPr lang="es-CL" sz="6000" dirty="0">
              <a:latin typeface="Algerian" pitchFamily="82" charset="0"/>
            </a:endParaRPr>
          </a:p>
        </p:txBody>
      </p:sp>
      <p:sp>
        <p:nvSpPr>
          <p:cNvPr id="19" name="1 Título"/>
          <p:cNvSpPr txBox="1">
            <a:spLocks/>
          </p:cNvSpPr>
          <p:nvPr/>
        </p:nvSpPr>
        <p:spPr>
          <a:xfrm>
            <a:off x="-612576" y="5204420"/>
            <a:ext cx="1162472" cy="11049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es-CL" sz="6000" dirty="0" smtClean="0">
                <a:latin typeface="Algerian" pitchFamily="82" charset="0"/>
              </a:rPr>
              <a:t>?</a:t>
            </a:r>
            <a:endParaRPr lang="es-CL" sz="6000" dirty="0">
              <a:latin typeface="Algerian" pitchFamily="82" charset="0"/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819355" y="5949280"/>
            <a:ext cx="1162472" cy="11049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es-CL" sz="6000" dirty="0" smtClean="0">
                <a:latin typeface="Algerian" pitchFamily="82" charset="0"/>
              </a:rPr>
              <a:t>?</a:t>
            </a:r>
            <a:endParaRPr lang="es-CL" sz="6000" dirty="0">
              <a:latin typeface="Algerian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695052" y="4221088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? + ? + ? + ? = 20</a:t>
            </a:r>
          </a:p>
          <a:p>
            <a:endParaRPr lang="es-CL" dirty="0"/>
          </a:p>
          <a:p>
            <a:r>
              <a:rPr lang="es-CL" dirty="0" smtClean="0"/>
              <a:t>? X 4 = 20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5128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81249"/>
            <a:ext cx="8137271" cy="1143000"/>
          </a:xfrm>
        </p:spPr>
        <p:txBody>
          <a:bodyPr/>
          <a:lstStyle/>
          <a:p>
            <a:pPr marL="0" indent="0">
              <a:buNone/>
            </a:pPr>
            <a:r>
              <a:rPr lang="es-CL" sz="4000" dirty="0" smtClean="0"/>
              <a:t>Perímetro en diversos contextos</a:t>
            </a:r>
            <a:endParaRPr lang="es-CL" sz="4000" dirty="0"/>
          </a:p>
        </p:txBody>
      </p:sp>
      <p:pic>
        <p:nvPicPr>
          <p:cNvPr id="4" name="Picture 2" descr="REJA PISCINA TIPO PEINETA CUADRADA VERDE 1,2m ALTURA | Piscineria | Piscina,  Tipos de rejas, Re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18" y="1155614"/>
            <a:ext cx="2572668" cy="302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Marcos De Imagen, Flor De Marco, Dibujo imagen png - imagen transparente  descarga gratui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155614"/>
            <a:ext cx="2593862" cy="242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Vectores de stock de Ronda de niños, ilustraciones de Ronda de niños sin  royalties | Depositphotos®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544" y="3825872"/>
            <a:ext cx="3528392" cy="3307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GEOMETRÍA PERÍMETRO Y ÁREA Profesora Karina Cabello O. - ppt descargar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7" t="31775" r="32459" b="18025"/>
          <a:stretch/>
        </p:blipFill>
        <p:spPr bwMode="auto">
          <a:xfrm>
            <a:off x="1423528" y="4293096"/>
            <a:ext cx="3212515" cy="203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6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475656" y="5085184"/>
            <a:ext cx="6512511" cy="1143000"/>
          </a:xfrm>
        </p:spPr>
        <p:txBody>
          <a:bodyPr/>
          <a:lstStyle/>
          <a:p>
            <a:endParaRPr lang="es-CL"/>
          </a:p>
        </p:txBody>
      </p:sp>
      <p:pic>
        <p:nvPicPr>
          <p:cNvPr id="6" name="Picture 2" descr="V) Longitud y perímetro - Portafolio de Flor de María Ley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268861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19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848872" cy="5886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575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1353</TotalTime>
  <Words>242</Words>
  <Application>Microsoft Office PowerPoint</Application>
  <PresentationFormat>Presentación en pantalla (4:3)</PresentationFormat>
  <Paragraphs>44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Transmisión de listas</vt:lpstr>
      <vt:lpstr>APOYO GUÍA N° 19</vt:lpstr>
      <vt:lpstr>PERÍMETRO</vt:lpstr>
      <vt:lpstr>perímetro</vt:lpstr>
      <vt:lpstr>Presentación de PowerPoint</vt:lpstr>
      <vt:lpstr>Presentación de PowerPoint</vt:lpstr>
      <vt:lpstr>Perímetro en diversos contextos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Maritza Medina Silva</cp:lastModifiedBy>
  <cp:revision>92</cp:revision>
  <dcterms:created xsi:type="dcterms:W3CDTF">2020-03-26T01:06:58Z</dcterms:created>
  <dcterms:modified xsi:type="dcterms:W3CDTF">2020-10-14T05:11:30Z</dcterms:modified>
</cp:coreProperties>
</file>