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0"/>
  </p:notesMasterIdLst>
  <p:sldIdLst>
    <p:sldId id="256" r:id="rId2"/>
    <p:sldId id="287" r:id="rId3"/>
    <p:sldId id="264" r:id="rId4"/>
    <p:sldId id="288" r:id="rId5"/>
    <p:sldId id="294" r:id="rId6"/>
    <p:sldId id="295" r:id="rId7"/>
    <p:sldId id="293" r:id="rId8"/>
    <p:sldId id="289" r:id="rId9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563" autoAdjust="0"/>
  </p:normalViewPr>
  <p:slideViewPr>
    <p:cSldViewPr>
      <p:cViewPr>
        <p:scale>
          <a:sx n="50" d="100"/>
          <a:sy n="50" d="100"/>
        </p:scale>
        <p:origin x="-1190" y="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A4301B-571C-46FD-A683-32846BF45071}" type="datetimeFigureOut">
              <a:rPr lang="es-CL" smtClean="0"/>
              <a:t>14-10-2020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FA256C-9F9D-4688-B05E-FC267D04DCA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67286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FA256C-9F9D-4688-B05E-FC267D04DCA1}" type="slidenum">
              <a:rPr lang="es-CL" smtClean="0"/>
              <a:t>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403488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14-10-2020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14-10-2020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14-10-2020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14-10-2020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14-10-2020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14-10-2020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14-10-2020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14-10-2020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14-10-2020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14-10-2020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14-10-2020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7687DA8-116A-4B1A-95ED-A17CFDEF84C5}" type="datetimeFigureOut">
              <a:rPr lang="es-CL" smtClean="0"/>
              <a:t>14-10-2020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36011" y="5768320"/>
            <a:ext cx="6400800" cy="1080120"/>
          </a:xfrm>
        </p:spPr>
        <p:txBody>
          <a:bodyPr>
            <a:normAutofit/>
          </a:bodyPr>
          <a:lstStyle/>
          <a:p>
            <a:pPr algn="ctr"/>
            <a:r>
              <a:rPr lang="es-CL" dirty="0" smtClean="0"/>
              <a:t>Colegio Mineral El Teniente</a:t>
            </a:r>
          </a:p>
          <a:p>
            <a:pPr algn="ctr"/>
            <a:r>
              <a:rPr lang="es-CL" dirty="0" smtClean="0"/>
              <a:t>Tercero Básico A – B y C</a:t>
            </a:r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475656" y="303493"/>
            <a:ext cx="6048672" cy="1298575"/>
          </a:xfrm>
        </p:spPr>
        <p:txBody>
          <a:bodyPr>
            <a:normAutofit fontScale="90000"/>
          </a:bodyPr>
          <a:lstStyle/>
          <a:p>
            <a:pPr marL="182880" indent="0" algn="ctr">
              <a:buNone/>
            </a:pPr>
            <a:r>
              <a:rPr lang="es-CL" dirty="0" smtClean="0"/>
              <a:t>APOYO GUÍA N° </a:t>
            </a:r>
            <a:r>
              <a:rPr lang="es-CL" dirty="0" smtClean="0"/>
              <a:t>19</a:t>
            </a:r>
            <a:endParaRPr lang="es-CL" dirty="0"/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81197"/>
            <a:ext cx="943531" cy="933815"/>
          </a:xfrm>
          <a:prstGeom prst="rect">
            <a:avLst/>
          </a:prstGeom>
        </p:spPr>
      </p:pic>
      <p:pic>
        <p:nvPicPr>
          <p:cNvPr id="6" name="5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384" y="332656"/>
            <a:ext cx="666444" cy="821926"/>
          </a:xfrm>
          <a:prstGeom prst="rect">
            <a:avLst/>
          </a:prstGeom>
        </p:spPr>
      </p:pic>
      <p:sp>
        <p:nvSpPr>
          <p:cNvPr id="4" name="3 CuadroTexto"/>
          <p:cNvSpPr txBox="1"/>
          <p:nvPr/>
        </p:nvSpPr>
        <p:spPr>
          <a:xfrm>
            <a:off x="721340" y="1916832"/>
            <a:ext cx="794947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000" b="1" dirty="0"/>
              <a:t>EJE TEMÁTICO: GEOMETRÍA</a:t>
            </a:r>
            <a:endParaRPr lang="es-CL" sz="2000" dirty="0"/>
          </a:p>
          <a:p>
            <a:r>
              <a:rPr lang="es-CL" sz="2000" b="1" dirty="0"/>
              <a:t>PRIORIZACIÓN CURRICULAR, NIVEL 1: (OA 21): Demostrar que comprende el perímetro de una figura regular e irregular: midiendo y registrando el perímetro de figuras del entorno en el contexto de la resolución de problemas; determinando el perímetro de un cuadrado y de un rectángulo.</a:t>
            </a:r>
            <a:endParaRPr lang="es-CL" sz="2000" dirty="0"/>
          </a:p>
          <a:p>
            <a:endParaRPr lang="es-CL" sz="2000" b="1" u="sng" dirty="0" smtClean="0"/>
          </a:p>
          <a:p>
            <a:r>
              <a:rPr lang="es-CL" sz="2000" b="1" u="sng" dirty="0" smtClean="0"/>
              <a:t>O </a:t>
            </a:r>
            <a:r>
              <a:rPr lang="es-CL" sz="2000" b="1" u="sng" dirty="0"/>
              <a:t>A de la clase</a:t>
            </a:r>
            <a:r>
              <a:rPr lang="es-CL" sz="2000" dirty="0"/>
              <a:t>: Calcular el perímetro de cuadrados y rectángulos de diversas situaciones </a:t>
            </a:r>
            <a:endParaRPr lang="es-CL" sz="2000" dirty="0"/>
          </a:p>
        </p:txBody>
      </p:sp>
    </p:spTree>
    <p:extLst>
      <p:ext uri="{BB962C8B-B14F-4D97-AF65-F5344CB8AC3E}">
        <p14:creationId xmlns:p14="http://schemas.microsoft.com/office/powerpoint/2010/main" val="3225789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12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1705" y="332656"/>
            <a:ext cx="642250" cy="792088"/>
          </a:xfrm>
          <a:prstGeom prst="rect">
            <a:avLst/>
          </a:prstGeom>
        </p:spPr>
      </p:pic>
      <p:sp>
        <p:nvSpPr>
          <p:cNvPr id="23" name="303 Elipse"/>
          <p:cNvSpPr/>
          <p:nvPr/>
        </p:nvSpPr>
        <p:spPr>
          <a:xfrm>
            <a:off x="10148888" y="11880850"/>
            <a:ext cx="49212" cy="4445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CL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L"/>
          </a:p>
        </p:txBody>
      </p:sp>
      <p:sp>
        <p:nvSpPr>
          <p:cNvPr id="20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l"/>
            <a:r>
              <a:rPr lang="es-CL" dirty="0" smtClean="0"/>
              <a:t>PERÍMETRO</a:t>
            </a:r>
            <a:endParaRPr lang="es-CL" dirty="0"/>
          </a:p>
        </p:txBody>
      </p:sp>
      <p:sp>
        <p:nvSpPr>
          <p:cNvPr id="22" name="2 Marcador de contenido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/>
          <a:lstStyle/>
          <a:p>
            <a:pPr marL="137160" indent="0">
              <a:buNone/>
            </a:pPr>
            <a:r>
              <a:rPr lang="es-ES" dirty="0"/>
              <a:t>El perímetro es saber cuánto suma el contorno que tiene una figura, existen distintos métodos para  poder medir el perímetro, estas son:</a:t>
            </a:r>
            <a:endParaRPr lang="es-CL" dirty="0"/>
          </a:p>
          <a:p>
            <a:pPr marL="137160" indent="0">
              <a:buNone/>
            </a:pPr>
            <a:r>
              <a:rPr lang="es-ES" dirty="0"/>
              <a:t> </a:t>
            </a:r>
            <a:endParaRPr lang="es-CL" dirty="0"/>
          </a:p>
          <a:p>
            <a:pPr lvl="0"/>
            <a:r>
              <a:rPr lang="es-CL" dirty="0"/>
              <a:t>Midiendo con un instrumento usando una regla o huincha de manera directa.</a:t>
            </a:r>
          </a:p>
          <a:p>
            <a:pPr lvl="0"/>
            <a:r>
              <a:rPr lang="es-CL" dirty="0"/>
              <a:t>Aplicando fórmulas que aprenderás en años posteriores, es decir indirectamente.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689144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3230" y="177452"/>
            <a:ext cx="7733146" cy="803276"/>
          </a:xfrm>
        </p:spPr>
        <p:txBody>
          <a:bodyPr>
            <a:normAutofit/>
          </a:bodyPr>
          <a:lstStyle/>
          <a:p>
            <a:pPr marL="0" lvl="0" indent="0" algn="l">
              <a:buNone/>
            </a:pPr>
            <a:r>
              <a:rPr lang="es-CL" dirty="0" smtClean="0"/>
              <a:t>perímetro</a:t>
            </a:r>
            <a:endParaRPr lang="es-CL" dirty="0"/>
          </a:p>
        </p:txBody>
      </p:sp>
      <p:pic>
        <p:nvPicPr>
          <p:cNvPr id="13" name="12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1705" y="332656"/>
            <a:ext cx="642250" cy="792088"/>
          </a:xfrm>
          <a:prstGeom prst="rect">
            <a:avLst/>
          </a:prstGeom>
        </p:spPr>
      </p:pic>
      <p:sp>
        <p:nvSpPr>
          <p:cNvPr id="23" name="303 Elipse"/>
          <p:cNvSpPr/>
          <p:nvPr/>
        </p:nvSpPr>
        <p:spPr>
          <a:xfrm>
            <a:off x="10148888" y="11880850"/>
            <a:ext cx="49212" cy="4445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CL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L"/>
          </a:p>
        </p:txBody>
      </p:sp>
      <p:sp>
        <p:nvSpPr>
          <p:cNvPr id="6" name="AutoShape 2" descr="Niño de dibujos animados acostado y leyendo un libro | Vector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sp>
        <p:nvSpPr>
          <p:cNvPr id="7" name="AutoShape 2" descr="Pirámide cuadrangular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graphicFrame>
        <p:nvGraphicFramePr>
          <p:cNvPr id="25" name="2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8757028"/>
              </p:ext>
            </p:extLst>
          </p:nvPr>
        </p:nvGraphicFramePr>
        <p:xfrm>
          <a:off x="1462088" y="2600325"/>
          <a:ext cx="6096000" cy="22240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681">
                <a:tc>
                  <a:txBody>
                    <a:bodyPr/>
                    <a:lstStyle/>
                    <a:p>
                      <a:endParaRPr lang="es-CL" sz="1800" dirty="0"/>
                    </a:p>
                  </a:txBody>
                  <a:tcPr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CL" sz="1800" dirty="0"/>
                    </a:p>
                  </a:txBody>
                  <a:tcPr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CL" sz="1800" dirty="0"/>
                    </a:p>
                  </a:txBody>
                  <a:tcPr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CL" sz="1800" dirty="0"/>
                    </a:p>
                  </a:txBody>
                  <a:tcPr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CL" sz="1800"/>
                    </a:p>
                  </a:txBody>
                  <a:tcPr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CL" sz="1800"/>
                    </a:p>
                  </a:txBody>
                  <a:tcPr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CL" sz="1800"/>
                    </a:p>
                  </a:txBody>
                  <a:tcPr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CL" sz="1800"/>
                    </a:p>
                  </a:txBody>
                  <a:tcPr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CL" sz="1800"/>
                    </a:p>
                  </a:txBody>
                  <a:tcPr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CL" sz="1800"/>
                    </a:p>
                  </a:txBody>
                  <a:tcPr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681">
                <a:tc>
                  <a:txBody>
                    <a:bodyPr/>
                    <a:lstStyle/>
                    <a:p>
                      <a:endParaRPr lang="es-CL" sz="1800"/>
                    </a:p>
                  </a:txBody>
                  <a:tcPr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CL" sz="1800" dirty="0"/>
                    </a:p>
                  </a:txBody>
                  <a:tcPr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CL" sz="1800" dirty="0"/>
                    </a:p>
                  </a:txBody>
                  <a:tcPr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CL" sz="1800" dirty="0"/>
                    </a:p>
                  </a:txBody>
                  <a:tcPr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CL" sz="1800" dirty="0"/>
                    </a:p>
                  </a:txBody>
                  <a:tcPr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CL" sz="1800" dirty="0"/>
                    </a:p>
                  </a:txBody>
                  <a:tcPr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CL" sz="1800" dirty="0"/>
                    </a:p>
                  </a:txBody>
                  <a:tcPr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CL" sz="1800" dirty="0"/>
                    </a:p>
                  </a:txBody>
                  <a:tcPr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CL" sz="1800" dirty="0"/>
                    </a:p>
                  </a:txBody>
                  <a:tcPr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CL" sz="1800"/>
                    </a:p>
                  </a:txBody>
                  <a:tcPr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681">
                <a:tc>
                  <a:txBody>
                    <a:bodyPr/>
                    <a:lstStyle/>
                    <a:p>
                      <a:endParaRPr lang="es-CL" sz="1800"/>
                    </a:p>
                  </a:txBody>
                  <a:tcPr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CL" sz="1800"/>
                    </a:p>
                  </a:txBody>
                  <a:tcPr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CL" sz="1800"/>
                    </a:p>
                  </a:txBody>
                  <a:tcPr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CL" sz="1800"/>
                    </a:p>
                  </a:txBody>
                  <a:tcPr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CL" sz="1800"/>
                    </a:p>
                  </a:txBody>
                  <a:tcPr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CL" sz="1800"/>
                    </a:p>
                  </a:txBody>
                  <a:tcPr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CL" sz="1800"/>
                    </a:p>
                  </a:txBody>
                  <a:tcPr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CL" sz="1800" dirty="0"/>
                    </a:p>
                  </a:txBody>
                  <a:tcPr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CL" sz="1800" dirty="0"/>
                    </a:p>
                  </a:txBody>
                  <a:tcPr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CL" sz="1800"/>
                    </a:p>
                  </a:txBody>
                  <a:tcPr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681">
                <a:tc>
                  <a:txBody>
                    <a:bodyPr/>
                    <a:lstStyle/>
                    <a:p>
                      <a:endParaRPr lang="es-CL" sz="1800"/>
                    </a:p>
                  </a:txBody>
                  <a:tcPr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CL" sz="1800"/>
                    </a:p>
                  </a:txBody>
                  <a:tcPr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CL" sz="1800"/>
                    </a:p>
                  </a:txBody>
                  <a:tcPr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CL" sz="1800"/>
                    </a:p>
                  </a:txBody>
                  <a:tcPr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CL" sz="1800"/>
                    </a:p>
                  </a:txBody>
                  <a:tcPr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CL" sz="1800"/>
                    </a:p>
                  </a:txBody>
                  <a:tcPr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CL" sz="1800"/>
                    </a:p>
                  </a:txBody>
                  <a:tcPr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CL" sz="1800"/>
                    </a:p>
                  </a:txBody>
                  <a:tcPr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CL" sz="1800" dirty="0"/>
                    </a:p>
                  </a:txBody>
                  <a:tcPr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CL" sz="1800"/>
                    </a:p>
                  </a:txBody>
                  <a:tcPr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681">
                <a:tc>
                  <a:txBody>
                    <a:bodyPr/>
                    <a:lstStyle/>
                    <a:p>
                      <a:endParaRPr lang="es-CL" sz="1800"/>
                    </a:p>
                  </a:txBody>
                  <a:tcPr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CL" sz="1800"/>
                    </a:p>
                  </a:txBody>
                  <a:tcPr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CL" sz="1800"/>
                    </a:p>
                  </a:txBody>
                  <a:tcPr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CL" sz="1800"/>
                    </a:p>
                  </a:txBody>
                  <a:tcPr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CL" sz="1800"/>
                    </a:p>
                  </a:txBody>
                  <a:tcPr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CL" sz="1800"/>
                    </a:p>
                  </a:txBody>
                  <a:tcPr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CL" sz="1800"/>
                    </a:p>
                  </a:txBody>
                  <a:tcPr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CL" sz="1800"/>
                    </a:p>
                  </a:txBody>
                  <a:tcPr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CL" sz="1800"/>
                    </a:p>
                  </a:txBody>
                  <a:tcPr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CL" sz="1800" dirty="0"/>
                    </a:p>
                  </a:txBody>
                  <a:tcPr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681">
                <a:tc>
                  <a:txBody>
                    <a:bodyPr/>
                    <a:lstStyle/>
                    <a:p>
                      <a:endParaRPr lang="es-CL" sz="1800" dirty="0"/>
                    </a:p>
                  </a:txBody>
                  <a:tcPr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CL" sz="1800"/>
                    </a:p>
                  </a:txBody>
                  <a:tcPr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CL" sz="1800"/>
                    </a:p>
                  </a:txBody>
                  <a:tcPr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CL" sz="1800"/>
                    </a:p>
                  </a:txBody>
                  <a:tcPr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CL" sz="1800"/>
                    </a:p>
                  </a:txBody>
                  <a:tcPr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CL" sz="1800"/>
                    </a:p>
                  </a:txBody>
                  <a:tcPr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CL" sz="1800"/>
                    </a:p>
                  </a:txBody>
                  <a:tcPr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CL" sz="1800"/>
                    </a:p>
                  </a:txBody>
                  <a:tcPr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CL" sz="1800"/>
                    </a:p>
                  </a:txBody>
                  <a:tcPr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CL" sz="1800" dirty="0"/>
                    </a:p>
                  </a:txBody>
                  <a:tcPr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8" name="2 Marcador de contenido"/>
          <p:cNvSpPr txBox="1">
            <a:spLocks/>
          </p:cNvSpPr>
          <p:nvPr/>
        </p:nvSpPr>
        <p:spPr>
          <a:xfrm>
            <a:off x="250825" y="1196975"/>
            <a:ext cx="8353425" cy="210343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548640" indent="-411480" algn="l" rtl="0" eaLnBrk="1" latinLnBrk="0" hangingPunct="1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68680" indent="-283464" algn="l" rtl="0" eaLnBrk="1" latinLnBrk="0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 2"/>
              <a:buChar char="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3856" indent="-228600" algn="l" rtl="0" eaLnBrk="1" latinLnBrk="0" hangingPunct="1">
              <a:spcBef>
                <a:spcPct val="20000"/>
              </a:spcBef>
              <a:buClr>
                <a:schemeClr val="tx1"/>
              </a:buClr>
              <a:buSzPct val="95000"/>
              <a:buFont typeface="Wingdings"/>
              <a:buChar char="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5331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3"/>
              <a:buChar char="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533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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6479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Char char="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5960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7128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6829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mtClean="0"/>
              <a:t>CORRESPONDE A LA SUMA DE LOS LADOS DE UNA FIGURA (CONTORNO)</a:t>
            </a:r>
          </a:p>
        </p:txBody>
      </p:sp>
      <p:sp>
        <p:nvSpPr>
          <p:cNvPr id="29" name="28 Rectángulo"/>
          <p:cNvSpPr/>
          <p:nvPr/>
        </p:nvSpPr>
        <p:spPr>
          <a:xfrm>
            <a:off x="2051050" y="2997200"/>
            <a:ext cx="4897438" cy="1079500"/>
          </a:xfrm>
          <a:prstGeom prst="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L"/>
          </a:p>
        </p:txBody>
      </p:sp>
      <p:sp>
        <p:nvSpPr>
          <p:cNvPr id="31" name="4 CuadroTexto"/>
          <p:cNvSpPr txBox="1">
            <a:spLocks noChangeArrowheads="1"/>
          </p:cNvSpPr>
          <p:nvPr/>
        </p:nvSpPr>
        <p:spPr bwMode="auto">
          <a:xfrm>
            <a:off x="1187450" y="3306763"/>
            <a:ext cx="11525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s-CL" sz="2400"/>
              <a:t>3 CM</a:t>
            </a:r>
          </a:p>
        </p:txBody>
      </p:sp>
      <p:sp>
        <p:nvSpPr>
          <p:cNvPr id="34" name="5 CuadroTexto"/>
          <p:cNvSpPr txBox="1">
            <a:spLocks noChangeArrowheads="1"/>
          </p:cNvSpPr>
          <p:nvPr/>
        </p:nvSpPr>
        <p:spPr bwMode="auto">
          <a:xfrm>
            <a:off x="6948488" y="3306763"/>
            <a:ext cx="11525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s-CL" sz="2400"/>
              <a:t>3 CM</a:t>
            </a:r>
          </a:p>
        </p:txBody>
      </p:sp>
      <p:sp>
        <p:nvSpPr>
          <p:cNvPr id="35" name="6 CuadroTexto"/>
          <p:cNvSpPr txBox="1">
            <a:spLocks noChangeArrowheads="1"/>
          </p:cNvSpPr>
          <p:nvPr/>
        </p:nvSpPr>
        <p:spPr bwMode="auto">
          <a:xfrm>
            <a:off x="3851275" y="2535238"/>
            <a:ext cx="11525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s-CL" sz="2400"/>
              <a:t>8 CM</a:t>
            </a:r>
          </a:p>
        </p:txBody>
      </p:sp>
      <p:sp>
        <p:nvSpPr>
          <p:cNvPr id="36" name="7 CuadroTexto"/>
          <p:cNvSpPr txBox="1">
            <a:spLocks noChangeArrowheads="1"/>
          </p:cNvSpPr>
          <p:nvPr/>
        </p:nvSpPr>
        <p:spPr bwMode="auto">
          <a:xfrm>
            <a:off x="3817938" y="4095750"/>
            <a:ext cx="11525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s-CL" sz="2400"/>
              <a:t>8 CM</a:t>
            </a:r>
          </a:p>
        </p:txBody>
      </p:sp>
      <p:sp>
        <p:nvSpPr>
          <p:cNvPr id="37" name="8 CuadroTexto"/>
          <p:cNvSpPr txBox="1">
            <a:spLocks noChangeArrowheads="1"/>
          </p:cNvSpPr>
          <p:nvPr/>
        </p:nvSpPr>
        <p:spPr bwMode="auto">
          <a:xfrm>
            <a:off x="2124075" y="5084763"/>
            <a:ext cx="532765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s-CL" sz="2800"/>
              <a:t>P = 3 + 3 + 8 + 8 </a:t>
            </a:r>
          </a:p>
          <a:p>
            <a:pPr eaLnBrk="1" hangingPunct="1"/>
            <a:r>
              <a:rPr lang="es-CL" sz="2800"/>
              <a:t>P = 22 cm</a:t>
            </a:r>
          </a:p>
        </p:txBody>
      </p:sp>
      <p:sp>
        <p:nvSpPr>
          <p:cNvPr id="38" name="37 Rectángulo"/>
          <p:cNvSpPr/>
          <p:nvPr/>
        </p:nvSpPr>
        <p:spPr>
          <a:xfrm>
            <a:off x="2771775" y="5562600"/>
            <a:ext cx="1360488" cy="47625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s-CL" b="1" dirty="0" smtClean="0"/>
              <a:t>22 CM</a:t>
            </a:r>
            <a:endParaRPr lang="es-CL" b="1" dirty="0"/>
          </a:p>
        </p:txBody>
      </p:sp>
    </p:spTree>
    <p:extLst>
      <p:ext uri="{BB962C8B-B14F-4D97-AF65-F5344CB8AC3E}">
        <p14:creationId xmlns:p14="http://schemas.microsoft.com/office/powerpoint/2010/main" val="2190200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12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1705" y="332656"/>
            <a:ext cx="642250" cy="792088"/>
          </a:xfrm>
          <a:prstGeom prst="rect">
            <a:avLst/>
          </a:prstGeom>
        </p:spPr>
      </p:pic>
      <p:sp>
        <p:nvSpPr>
          <p:cNvPr id="23" name="303 Elipse"/>
          <p:cNvSpPr/>
          <p:nvPr/>
        </p:nvSpPr>
        <p:spPr>
          <a:xfrm>
            <a:off x="10148888" y="11880850"/>
            <a:ext cx="49212" cy="4445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CL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L"/>
          </a:p>
        </p:txBody>
      </p:sp>
      <p:sp>
        <p:nvSpPr>
          <p:cNvPr id="6" name="AutoShape 2" descr="Niño de dibujos animados acostado y leyendo un libro | Vector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graphicFrame>
        <p:nvGraphicFramePr>
          <p:cNvPr id="9" name="8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0295846"/>
              </p:ext>
            </p:extLst>
          </p:nvPr>
        </p:nvGraphicFramePr>
        <p:xfrm>
          <a:off x="2339752" y="1124744"/>
          <a:ext cx="3384375" cy="1815978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676875"/>
                <a:gridCol w="676875"/>
                <a:gridCol w="676875"/>
                <a:gridCol w="676875"/>
                <a:gridCol w="676875"/>
              </a:tblGrid>
              <a:tr h="605326"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605326">
                <a:tc>
                  <a:txBody>
                    <a:bodyPr/>
                    <a:lstStyle/>
                    <a:p>
                      <a:endParaRPr lang="es-CL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605326">
                <a:tc>
                  <a:txBody>
                    <a:bodyPr/>
                    <a:lstStyle/>
                    <a:p>
                      <a:endParaRPr lang="es-CL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10" name="9 Conector recto"/>
          <p:cNvCxnSpPr/>
          <p:nvPr/>
        </p:nvCxnSpPr>
        <p:spPr>
          <a:xfrm>
            <a:off x="2339752" y="1124744"/>
            <a:ext cx="648072" cy="0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Conector recto"/>
          <p:cNvCxnSpPr/>
          <p:nvPr/>
        </p:nvCxnSpPr>
        <p:spPr>
          <a:xfrm>
            <a:off x="2987824" y="1124744"/>
            <a:ext cx="720080" cy="0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Conector recto"/>
          <p:cNvCxnSpPr/>
          <p:nvPr/>
        </p:nvCxnSpPr>
        <p:spPr>
          <a:xfrm>
            <a:off x="3707904" y="1124744"/>
            <a:ext cx="648072" cy="0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Conector recto"/>
          <p:cNvCxnSpPr/>
          <p:nvPr/>
        </p:nvCxnSpPr>
        <p:spPr>
          <a:xfrm>
            <a:off x="4355976" y="1124744"/>
            <a:ext cx="720080" cy="0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"/>
          <p:cNvCxnSpPr/>
          <p:nvPr/>
        </p:nvCxnSpPr>
        <p:spPr>
          <a:xfrm>
            <a:off x="5076056" y="1124744"/>
            <a:ext cx="648072" cy="0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"/>
          <p:cNvCxnSpPr/>
          <p:nvPr/>
        </p:nvCxnSpPr>
        <p:spPr>
          <a:xfrm>
            <a:off x="5724128" y="1124744"/>
            <a:ext cx="0" cy="576064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recto"/>
          <p:cNvCxnSpPr/>
          <p:nvPr/>
        </p:nvCxnSpPr>
        <p:spPr>
          <a:xfrm>
            <a:off x="5724128" y="1700808"/>
            <a:ext cx="0" cy="648072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8 Conector recto"/>
          <p:cNvCxnSpPr/>
          <p:nvPr/>
        </p:nvCxnSpPr>
        <p:spPr>
          <a:xfrm>
            <a:off x="5724128" y="2348880"/>
            <a:ext cx="0" cy="576064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Conector recto"/>
          <p:cNvCxnSpPr/>
          <p:nvPr/>
        </p:nvCxnSpPr>
        <p:spPr>
          <a:xfrm flipH="1">
            <a:off x="2325843" y="1124744"/>
            <a:ext cx="13909" cy="1718721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20 Rectángulo"/>
          <p:cNvSpPr/>
          <p:nvPr/>
        </p:nvSpPr>
        <p:spPr>
          <a:xfrm>
            <a:off x="3347864" y="273422"/>
            <a:ext cx="162737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s-ES" sz="54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5 cm</a:t>
            </a:r>
            <a:endParaRPr lang="es-ES" sz="54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22" name="21 Rectángulo"/>
          <p:cNvSpPr/>
          <p:nvPr/>
        </p:nvSpPr>
        <p:spPr>
          <a:xfrm>
            <a:off x="5796137" y="1688993"/>
            <a:ext cx="162736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s-ES" sz="5400" b="1" dirty="0">
                <a:ln w="50800"/>
                <a:solidFill>
                  <a:schemeClr val="bg1">
                    <a:shade val="50000"/>
                  </a:schemeClr>
                </a:solidFill>
              </a:rPr>
              <a:t>3</a:t>
            </a:r>
            <a:r>
              <a:rPr lang="es-ES" sz="54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 cm</a:t>
            </a:r>
            <a:endParaRPr lang="es-ES" sz="54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24" name="23 Rectángulo"/>
          <p:cNvSpPr/>
          <p:nvPr/>
        </p:nvSpPr>
        <p:spPr>
          <a:xfrm>
            <a:off x="3218255" y="2941407"/>
            <a:ext cx="162737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s-ES" sz="54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5 cm</a:t>
            </a:r>
            <a:endParaRPr lang="es-ES" sz="54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25" name="24 Rectángulo"/>
          <p:cNvSpPr/>
          <p:nvPr/>
        </p:nvSpPr>
        <p:spPr>
          <a:xfrm>
            <a:off x="568367" y="1563179"/>
            <a:ext cx="162736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s-ES" sz="5400" b="1" dirty="0">
                <a:ln w="50800"/>
                <a:solidFill>
                  <a:schemeClr val="bg1">
                    <a:shade val="50000"/>
                  </a:schemeClr>
                </a:solidFill>
              </a:rPr>
              <a:t>3</a:t>
            </a:r>
            <a:r>
              <a:rPr lang="es-ES" sz="54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 cm</a:t>
            </a:r>
            <a:endParaRPr lang="es-ES" sz="54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26" name="25 Rectángulo"/>
          <p:cNvSpPr/>
          <p:nvPr/>
        </p:nvSpPr>
        <p:spPr>
          <a:xfrm>
            <a:off x="568368" y="4221088"/>
            <a:ext cx="8108088" cy="92333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s-ES" sz="5400" b="1" cap="none" spc="0" dirty="0" smtClean="0">
                <a:ln/>
                <a:solidFill>
                  <a:schemeClr val="bg2">
                    <a:lumMod val="25000"/>
                  </a:schemeClr>
                </a:solidFill>
                <a:effectLst/>
              </a:rPr>
              <a:t>Perímetro: 5 + 3 + 5 + 3</a:t>
            </a:r>
          </a:p>
        </p:txBody>
      </p:sp>
      <p:sp>
        <p:nvSpPr>
          <p:cNvPr id="27" name="26 Rectángulo"/>
          <p:cNvSpPr/>
          <p:nvPr/>
        </p:nvSpPr>
        <p:spPr>
          <a:xfrm>
            <a:off x="3361002" y="5144418"/>
            <a:ext cx="24080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s-ES" sz="5400" b="1" dirty="0" smtClean="0">
                <a:ln/>
                <a:solidFill>
                  <a:schemeClr val="bg2">
                    <a:lumMod val="25000"/>
                  </a:schemeClr>
                </a:solidFill>
              </a:rPr>
              <a:t>16 cm</a:t>
            </a:r>
            <a:r>
              <a:rPr lang="es-ES" sz="5400" b="1" dirty="0" smtClean="0">
                <a:ln/>
                <a:solidFill>
                  <a:schemeClr val="accent3"/>
                </a:solidFill>
              </a:rPr>
              <a:t>.</a:t>
            </a:r>
            <a:endParaRPr lang="es-ES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cxnSp>
        <p:nvCxnSpPr>
          <p:cNvPr id="8" name="7 Conector recto"/>
          <p:cNvCxnSpPr/>
          <p:nvPr/>
        </p:nvCxnSpPr>
        <p:spPr>
          <a:xfrm>
            <a:off x="2195736" y="2941407"/>
            <a:ext cx="3600400" cy="0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1001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>
          <a:xfrm>
            <a:off x="819355" y="3332212"/>
            <a:ext cx="1162472" cy="11049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rm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>
              <a:buNone/>
            </a:pPr>
            <a:r>
              <a:rPr lang="es-CL" sz="6000" dirty="0" smtClean="0">
                <a:latin typeface="Algerian" pitchFamily="82" charset="0"/>
              </a:rPr>
              <a:t>?</a:t>
            </a:r>
            <a:endParaRPr lang="es-CL" sz="6000" dirty="0">
              <a:latin typeface="Algerian" pitchFamily="82" charset="0"/>
            </a:endParaRPr>
          </a:p>
        </p:txBody>
      </p:sp>
      <p:pic>
        <p:nvPicPr>
          <p:cNvPr id="5" name="Picture 2" descr="Definición de perímetro - Qué es, Significado y Concepto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695"/>
          <a:stretch/>
        </p:blipFill>
        <p:spPr bwMode="auto">
          <a:xfrm>
            <a:off x="645959" y="620688"/>
            <a:ext cx="2474604" cy="17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perimetros con ejemplos - Geometria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279" r="25814" b="24893"/>
          <a:stretch/>
        </p:blipFill>
        <p:spPr bwMode="auto">
          <a:xfrm>
            <a:off x="6156176" y="2645729"/>
            <a:ext cx="2072797" cy="2437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AutoShape 6" descr="Perímetro de un cuadrad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sp>
        <p:nvSpPr>
          <p:cNvPr id="8" name="AutoShape 8" descr="Perímetro de un cuadrado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sp>
        <p:nvSpPr>
          <p:cNvPr id="9" name="8 Rectángulo"/>
          <p:cNvSpPr/>
          <p:nvPr/>
        </p:nvSpPr>
        <p:spPr>
          <a:xfrm>
            <a:off x="438777" y="4221088"/>
            <a:ext cx="2333024" cy="24354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0" name="9 Rectángulo"/>
          <p:cNvSpPr/>
          <p:nvPr/>
        </p:nvSpPr>
        <p:spPr>
          <a:xfrm>
            <a:off x="289639" y="4783699"/>
            <a:ext cx="2739854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j-lt"/>
              </a:rPr>
              <a:t>P=20cm</a:t>
            </a:r>
            <a:endParaRPr lang="es-ES" sz="4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j-lt"/>
            </a:endParaRPr>
          </a:p>
        </p:txBody>
      </p:sp>
      <p:pic>
        <p:nvPicPr>
          <p:cNvPr id="2050" name="Picture 2" descr="El Mostrar Señalando - Ejemplo Del Vector Del Personaje De Dibujos Animados  Del Escolar Stock de ilustración - Ilustración de señalando, mostrar:  148499299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226"/>
          <a:stretch/>
        </p:blipFill>
        <p:spPr bwMode="auto">
          <a:xfrm flipH="1">
            <a:off x="7541649" y="344684"/>
            <a:ext cx="1374648" cy="20187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13 Llamada rectangular redondeada"/>
          <p:cNvSpPr/>
          <p:nvPr/>
        </p:nvSpPr>
        <p:spPr>
          <a:xfrm>
            <a:off x="4170833" y="476672"/>
            <a:ext cx="2841721" cy="2016224"/>
          </a:xfrm>
          <a:prstGeom prst="wedgeRoundRectCallout">
            <a:avLst>
              <a:gd name="adj1" fmla="val 66583"/>
              <a:gd name="adj2" fmla="val -24425"/>
              <a:gd name="adj3" fmla="val 1666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Como el cuadrado está formado por cuatro lados iguales podemos calcular el perímetro multiplicando la medida del lado por 4</a:t>
            </a:r>
            <a:endParaRPr lang="es-CL" dirty="0"/>
          </a:p>
        </p:txBody>
      </p:sp>
      <p:sp>
        <p:nvSpPr>
          <p:cNvPr id="15" name="14 CuadroTexto"/>
          <p:cNvSpPr txBox="1"/>
          <p:nvPr/>
        </p:nvSpPr>
        <p:spPr>
          <a:xfrm>
            <a:off x="6594720" y="5162015"/>
            <a:ext cx="23215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6 + 6 + 6 + 6 = 24</a:t>
            </a:r>
          </a:p>
          <a:p>
            <a:endParaRPr lang="es-CL" dirty="0"/>
          </a:p>
          <a:p>
            <a:r>
              <a:rPr lang="es-CL" dirty="0" smtClean="0"/>
              <a:t>6 x 4 = 24</a:t>
            </a:r>
            <a:endParaRPr lang="es-CL" dirty="0"/>
          </a:p>
        </p:txBody>
      </p:sp>
      <p:sp>
        <p:nvSpPr>
          <p:cNvPr id="17" name="16 CuadroTexto"/>
          <p:cNvSpPr txBox="1"/>
          <p:nvPr/>
        </p:nvSpPr>
        <p:spPr>
          <a:xfrm>
            <a:off x="289639" y="2363430"/>
            <a:ext cx="33843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4 + 4 + 4 + 4 = 16</a:t>
            </a:r>
          </a:p>
          <a:p>
            <a:endParaRPr lang="es-CL" dirty="0"/>
          </a:p>
          <a:p>
            <a:r>
              <a:rPr lang="es-CL" dirty="0"/>
              <a:t>4</a:t>
            </a:r>
            <a:r>
              <a:rPr lang="es-CL" dirty="0" smtClean="0"/>
              <a:t> x 4 = 16</a:t>
            </a:r>
            <a:endParaRPr lang="es-CL" dirty="0"/>
          </a:p>
        </p:txBody>
      </p:sp>
      <p:sp>
        <p:nvSpPr>
          <p:cNvPr id="18" name="1 Título"/>
          <p:cNvSpPr txBox="1">
            <a:spLocks/>
          </p:cNvSpPr>
          <p:nvPr/>
        </p:nvSpPr>
        <p:spPr>
          <a:xfrm>
            <a:off x="2123728" y="5204420"/>
            <a:ext cx="1162472" cy="11049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rm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>
              <a:buNone/>
            </a:pPr>
            <a:r>
              <a:rPr lang="es-CL" sz="6000" dirty="0" smtClean="0">
                <a:latin typeface="Algerian" pitchFamily="82" charset="0"/>
              </a:rPr>
              <a:t>?</a:t>
            </a:r>
            <a:endParaRPr lang="es-CL" sz="6000" dirty="0">
              <a:latin typeface="Algerian" pitchFamily="82" charset="0"/>
            </a:endParaRPr>
          </a:p>
        </p:txBody>
      </p:sp>
      <p:sp>
        <p:nvSpPr>
          <p:cNvPr id="19" name="1 Título"/>
          <p:cNvSpPr txBox="1">
            <a:spLocks/>
          </p:cNvSpPr>
          <p:nvPr/>
        </p:nvSpPr>
        <p:spPr>
          <a:xfrm>
            <a:off x="-612576" y="5204420"/>
            <a:ext cx="1162472" cy="11049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rm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>
              <a:buNone/>
            </a:pPr>
            <a:r>
              <a:rPr lang="es-CL" sz="6000" dirty="0" smtClean="0">
                <a:latin typeface="Algerian" pitchFamily="82" charset="0"/>
              </a:rPr>
              <a:t>?</a:t>
            </a:r>
            <a:endParaRPr lang="es-CL" sz="6000" dirty="0">
              <a:latin typeface="Algerian" pitchFamily="82" charset="0"/>
            </a:endParaRPr>
          </a:p>
        </p:txBody>
      </p:sp>
      <p:sp>
        <p:nvSpPr>
          <p:cNvPr id="20" name="1 Título"/>
          <p:cNvSpPr txBox="1">
            <a:spLocks/>
          </p:cNvSpPr>
          <p:nvPr/>
        </p:nvSpPr>
        <p:spPr>
          <a:xfrm>
            <a:off x="819355" y="5949280"/>
            <a:ext cx="1162472" cy="11049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rm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>
              <a:buNone/>
            </a:pPr>
            <a:r>
              <a:rPr lang="es-CL" sz="6000" dirty="0" smtClean="0">
                <a:latin typeface="Algerian" pitchFamily="82" charset="0"/>
              </a:rPr>
              <a:t>?</a:t>
            </a:r>
            <a:endParaRPr lang="es-CL" sz="6000" dirty="0">
              <a:latin typeface="Algerian" pitchFamily="82" charset="0"/>
            </a:endParaRPr>
          </a:p>
        </p:txBody>
      </p:sp>
      <p:sp>
        <p:nvSpPr>
          <p:cNvPr id="21" name="20 CuadroTexto"/>
          <p:cNvSpPr txBox="1"/>
          <p:nvPr/>
        </p:nvSpPr>
        <p:spPr>
          <a:xfrm>
            <a:off x="2695052" y="4221088"/>
            <a:ext cx="33843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? + ? + ? + ? = 20</a:t>
            </a:r>
          </a:p>
          <a:p>
            <a:endParaRPr lang="es-CL" dirty="0"/>
          </a:p>
          <a:p>
            <a:r>
              <a:rPr lang="es-CL" dirty="0" smtClean="0"/>
              <a:t>? X 4 = 20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8512844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3528" y="281249"/>
            <a:ext cx="8137271" cy="1143000"/>
          </a:xfrm>
        </p:spPr>
        <p:txBody>
          <a:bodyPr/>
          <a:lstStyle/>
          <a:p>
            <a:pPr marL="0" indent="0">
              <a:buNone/>
            </a:pPr>
            <a:r>
              <a:rPr lang="es-CL" sz="4000" dirty="0" smtClean="0"/>
              <a:t>Perímetro en diversos contextos</a:t>
            </a:r>
            <a:endParaRPr lang="es-CL" sz="4000" dirty="0"/>
          </a:p>
        </p:txBody>
      </p:sp>
      <p:pic>
        <p:nvPicPr>
          <p:cNvPr id="4" name="Picture 2" descr="REJA PISCINA TIPO PEINETA CUADRADA VERDE 1,2m ALTURA | Piscineria | Piscina,  Tipos de rejas, Rej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18" y="1155614"/>
            <a:ext cx="2572668" cy="30266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Marcos De Imagen, Flor De Marco, Dibujo imagen png - imagen transparente  descarga gratuit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1155614"/>
            <a:ext cx="2593862" cy="2420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6" descr="Vectores de stock de Ronda de niños, ilustraciones de Ronda de niños sin  royalties | Depositphotos®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4544" y="3825872"/>
            <a:ext cx="3528392" cy="33078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8" descr="GEOMETRÍA PERÍMETRO Y ÁREA Profesora Karina Cabello O. - ppt descargar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07" t="31775" r="32459" b="18025"/>
          <a:stretch/>
        </p:blipFill>
        <p:spPr bwMode="auto">
          <a:xfrm>
            <a:off x="1423528" y="4293096"/>
            <a:ext cx="3212515" cy="20345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0662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475656" y="5085184"/>
            <a:ext cx="6512511" cy="1143000"/>
          </a:xfrm>
        </p:spPr>
        <p:txBody>
          <a:bodyPr/>
          <a:lstStyle/>
          <a:p>
            <a:endParaRPr lang="es-CL"/>
          </a:p>
        </p:txBody>
      </p:sp>
      <p:pic>
        <p:nvPicPr>
          <p:cNvPr id="6" name="Picture 2" descr="V) Longitud y perímetro - Portafolio de Flor de María Leyv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20688"/>
            <a:ext cx="8268861" cy="4320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9196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303 Elipse"/>
          <p:cNvSpPr/>
          <p:nvPr/>
        </p:nvSpPr>
        <p:spPr>
          <a:xfrm>
            <a:off x="10148888" y="11880850"/>
            <a:ext cx="49212" cy="4445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CL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L"/>
          </a:p>
        </p:txBody>
      </p:sp>
      <p:sp>
        <p:nvSpPr>
          <p:cNvPr id="6" name="AutoShape 2" descr="Niño de dibujos animados acostado y leyendo un libro | Vector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548680"/>
            <a:ext cx="7848872" cy="58866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45757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ransmisión de listas">
  <a:themeElements>
    <a:clrScheme name="Transmisión de listas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Transmisión de listas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ransmisión de listas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1353</TotalTime>
  <Words>242</Words>
  <Application>Microsoft Office PowerPoint</Application>
  <PresentationFormat>Presentación en pantalla (4:3)</PresentationFormat>
  <Paragraphs>44</Paragraphs>
  <Slides>8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Transmisión de listas</vt:lpstr>
      <vt:lpstr>APOYO GUÍA N° 19</vt:lpstr>
      <vt:lpstr>PERÍMETRO</vt:lpstr>
      <vt:lpstr>perímetro</vt:lpstr>
      <vt:lpstr>Presentación de PowerPoint</vt:lpstr>
      <vt:lpstr>Presentación de PowerPoint</vt:lpstr>
      <vt:lpstr>Perímetro en diversos contextos</vt:lpstr>
      <vt:lpstr>Presentación de PowerPoint</vt:lpstr>
      <vt:lpstr>Presentación de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APOYO GUÍA N° 3</dc:title>
  <dc:creator>Maritza Medina Silva</dc:creator>
  <cp:lastModifiedBy>Maritza Medina Silva</cp:lastModifiedBy>
  <cp:revision>92</cp:revision>
  <dcterms:created xsi:type="dcterms:W3CDTF">2020-03-26T01:06:58Z</dcterms:created>
  <dcterms:modified xsi:type="dcterms:W3CDTF">2020-10-14T05:11:30Z</dcterms:modified>
</cp:coreProperties>
</file>