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12192000" cy="6858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276" y="-2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6939" y="609676"/>
            <a:ext cx="7948295" cy="697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6939" y="1282446"/>
            <a:ext cx="10323195" cy="39928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1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36193" y="25730"/>
            <a:ext cx="9774555" cy="2330450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467995" marR="457200" algn="ctr">
              <a:lnSpc>
                <a:spcPts val="5830"/>
              </a:lnSpc>
              <a:spcBef>
                <a:spcPts val="835"/>
              </a:spcBef>
            </a:pPr>
            <a:r>
              <a:rPr sz="5400" spc="-15" dirty="0"/>
              <a:t>Material </a:t>
            </a:r>
            <a:r>
              <a:rPr sz="5400" dirty="0"/>
              <a:t>de </a:t>
            </a:r>
            <a:r>
              <a:rPr sz="5400" spc="-20" dirty="0"/>
              <a:t>Apoyo </a:t>
            </a:r>
            <a:r>
              <a:rPr sz="5400" spc="-30" dirty="0"/>
              <a:t>para </a:t>
            </a:r>
            <a:r>
              <a:rPr sz="5400" spc="-5" dirty="0"/>
              <a:t>guía</a:t>
            </a:r>
            <a:r>
              <a:rPr sz="5400" spc="-70" dirty="0"/>
              <a:t> </a:t>
            </a:r>
            <a:r>
              <a:rPr sz="5400" spc="-5" dirty="0"/>
              <a:t>n°4  en </a:t>
            </a:r>
            <a:r>
              <a:rPr lang="es-CL" sz="5400" spc="-5" dirty="0" smtClean="0"/>
              <a:t>4</a:t>
            </a:r>
            <a:r>
              <a:rPr sz="5400" spc="-5" dirty="0" smtClean="0"/>
              <a:t>°</a:t>
            </a:r>
            <a:r>
              <a:rPr sz="5400" spc="10" dirty="0" smtClean="0"/>
              <a:t> </a:t>
            </a:r>
            <a:r>
              <a:rPr sz="5400" spc="-15" dirty="0"/>
              <a:t>Básicos.</a:t>
            </a:r>
            <a:endParaRPr sz="5400" dirty="0"/>
          </a:p>
          <a:p>
            <a:pPr algn="ctr">
              <a:lnSpc>
                <a:spcPts val="5750"/>
              </a:lnSpc>
            </a:pPr>
            <a:r>
              <a:rPr sz="5400" spc="-100" dirty="0"/>
              <a:t>Tema: </a:t>
            </a:r>
            <a:r>
              <a:rPr sz="5400" spc="-5" dirty="0"/>
              <a:t>“La </a:t>
            </a:r>
            <a:r>
              <a:rPr sz="5400" spc="-20" dirty="0"/>
              <a:t>Lateralidad ambidiestra</a:t>
            </a:r>
            <a:r>
              <a:rPr sz="5400" spc="-40" dirty="0"/>
              <a:t> </a:t>
            </a:r>
            <a:r>
              <a:rPr sz="5400"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680842" y="2248661"/>
            <a:ext cx="5888990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400" b="0" spc="-15" dirty="0">
                <a:latin typeface="Calibri Light"/>
                <a:cs typeface="Calibri Light"/>
              </a:rPr>
              <a:t>orientación</a:t>
            </a:r>
            <a:r>
              <a:rPr sz="5400" b="0" spc="-75" dirty="0">
                <a:latin typeface="Calibri Light"/>
                <a:cs typeface="Calibri Light"/>
              </a:rPr>
              <a:t> </a:t>
            </a:r>
            <a:r>
              <a:rPr sz="5400" b="0" spc="-60" dirty="0">
                <a:latin typeface="Calibri Light"/>
                <a:cs typeface="Calibri Light"/>
              </a:rPr>
              <a:t>espacial”.</a:t>
            </a:r>
            <a:endParaRPr sz="540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7243" y="5013959"/>
            <a:ext cx="3917950" cy="1160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16300"/>
              </a:lnSpc>
              <a:spcBef>
                <a:spcPts val="100"/>
              </a:spcBef>
            </a:pPr>
            <a:r>
              <a:rPr sz="3200" spc="-15" dirty="0">
                <a:latin typeface="Calibri"/>
                <a:cs typeface="Calibri"/>
              </a:rPr>
              <a:t>Profesor: </a:t>
            </a:r>
            <a:r>
              <a:rPr sz="3200" spc="-10" dirty="0">
                <a:latin typeface="Calibri"/>
                <a:cs typeface="Calibri"/>
              </a:rPr>
              <a:t>Diego</a:t>
            </a:r>
            <a:r>
              <a:rPr sz="3200" spc="-70" dirty="0">
                <a:latin typeface="Calibri"/>
                <a:cs typeface="Calibri"/>
              </a:rPr>
              <a:t> </a:t>
            </a:r>
            <a:r>
              <a:rPr sz="3200" spc="-20" dirty="0">
                <a:latin typeface="Calibri"/>
                <a:cs typeface="Calibri"/>
              </a:rPr>
              <a:t>Chávez.  </a:t>
            </a:r>
            <a:r>
              <a:rPr sz="3200" spc="-10" dirty="0">
                <a:latin typeface="Calibri"/>
                <a:cs typeface="Calibri"/>
              </a:rPr>
              <a:t>Asignatura: </a:t>
            </a:r>
            <a:r>
              <a:rPr sz="3200" spc="-20" dirty="0">
                <a:latin typeface="Calibri"/>
                <a:cs typeface="Calibri"/>
              </a:rPr>
              <a:t>Ed.</a:t>
            </a:r>
            <a:r>
              <a:rPr sz="3200" spc="15" dirty="0">
                <a:latin typeface="Calibri"/>
                <a:cs typeface="Calibri"/>
              </a:rPr>
              <a:t> </a:t>
            </a:r>
            <a:r>
              <a:rPr sz="3200" spc="-5" dirty="0">
                <a:latin typeface="Calibri"/>
                <a:cs typeface="Calibri"/>
              </a:rPr>
              <a:t>Física.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762089" y="233095"/>
            <a:ext cx="1039602" cy="13610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955791" y="3473194"/>
            <a:ext cx="4652771" cy="33848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449573" y="0"/>
            <a:ext cx="529272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Iniciaremos</a:t>
            </a:r>
            <a:r>
              <a:rPr spc="-40" dirty="0"/>
              <a:t> </a:t>
            </a:r>
            <a:r>
              <a:rPr spc="-15" dirty="0"/>
              <a:t>explicando: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480109"/>
            <a:ext cx="9999980" cy="2978150"/>
          </a:xfrm>
          <a:prstGeom prst="rect">
            <a:avLst/>
          </a:prstGeom>
        </p:spPr>
        <p:txBody>
          <a:bodyPr vert="horz" wrap="square" lIns="0" tIns="79375" rIns="0" bIns="0" rtlCol="0">
            <a:spAutoFit/>
          </a:bodyPr>
          <a:lstStyle/>
          <a:p>
            <a:pPr marL="970280">
              <a:lnSpc>
                <a:spcPct val="100000"/>
              </a:lnSpc>
              <a:spcBef>
                <a:spcPts val="625"/>
              </a:spcBef>
            </a:pPr>
            <a:r>
              <a:rPr sz="4400" b="0" dirty="0">
                <a:latin typeface="Calibri Light"/>
                <a:cs typeface="Calibri Light"/>
              </a:rPr>
              <a:t>1. </a:t>
            </a:r>
            <a:r>
              <a:rPr sz="4400" b="0" spc="-5" dirty="0">
                <a:latin typeface="Calibri Light"/>
                <a:cs typeface="Calibri Light"/>
              </a:rPr>
              <a:t>¿Qué </a:t>
            </a:r>
            <a:r>
              <a:rPr sz="4400" b="0" dirty="0">
                <a:latin typeface="Calibri Light"/>
                <a:cs typeface="Calibri Light"/>
              </a:rPr>
              <a:t>es la </a:t>
            </a:r>
            <a:r>
              <a:rPr sz="4400" b="0" spc="-15" dirty="0">
                <a:latin typeface="Calibri Light"/>
                <a:cs typeface="Calibri Light"/>
              </a:rPr>
              <a:t>lateralidad</a:t>
            </a:r>
            <a:r>
              <a:rPr sz="4400" b="0" spc="-20" dirty="0">
                <a:latin typeface="Calibri Light"/>
                <a:cs typeface="Calibri Light"/>
              </a:rPr>
              <a:t> </a:t>
            </a:r>
            <a:r>
              <a:rPr sz="4400" b="0" spc="-10" dirty="0">
                <a:latin typeface="Calibri Light"/>
                <a:cs typeface="Calibri Light"/>
              </a:rPr>
              <a:t>ambidiestra?</a:t>
            </a:r>
            <a:endParaRPr sz="4400">
              <a:latin typeface="Calibri Light"/>
              <a:cs typeface="Calibri Light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2800" spc="-20" dirty="0">
                <a:latin typeface="Calibri"/>
                <a:cs typeface="Calibri"/>
              </a:rPr>
              <a:t>Respuesta: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ts val="2690"/>
              </a:lnSpc>
              <a:spcBef>
                <a:spcPts val="969"/>
              </a:spcBef>
            </a:pPr>
            <a:r>
              <a:rPr sz="2800" spc="-5" dirty="0">
                <a:latin typeface="Calibri"/>
                <a:cs typeface="Calibri"/>
              </a:rPr>
              <a:t>Una </a:t>
            </a:r>
            <a:r>
              <a:rPr sz="2800" spc="-15" dirty="0">
                <a:latin typeface="Calibri"/>
                <a:cs typeface="Calibri"/>
              </a:rPr>
              <a:t>persona </a:t>
            </a:r>
            <a:r>
              <a:rPr sz="2800" spc="-5" dirty="0">
                <a:latin typeface="Calibri"/>
                <a:cs typeface="Calibri"/>
              </a:rPr>
              <a:t>es </a:t>
            </a:r>
            <a:r>
              <a:rPr sz="2800" spc="-15" dirty="0">
                <a:latin typeface="Calibri"/>
                <a:cs typeface="Calibri"/>
              </a:rPr>
              <a:t>ambidiestra </a:t>
            </a:r>
            <a:r>
              <a:rPr sz="2800" spc="-5" dirty="0">
                <a:latin typeface="Calibri"/>
                <a:cs typeface="Calibri"/>
              </a:rPr>
              <a:t>cuando es capaz de </a:t>
            </a:r>
            <a:r>
              <a:rPr sz="2800" spc="-20" dirty="0">
                <a:latin typeface="Calibri"/>
                <a:cs typeface="Calibri"/>
              </a:rPr>
              <a:t>desenvolverse </a:t>
            </a:r>
            <a:r>
              <a:rPr sz="2800" spc="-10" dirty="0">
                <a:latin typeface="Calibri"/>
                <a:cs typeface="Calibri"/>
              </a:rPr>
              <a:t>con </a:t>
            </a:r>
            <a:r>
              <a:rPr sz="2800" spc="-5" dirty="0">
                <a:latin typeface="Calibri"/>
                <a:cs typeface="Calibri"/>
              </a:rPr>
              <a:t>la  misma </a:t>
            </a:r>
            <a:r>
              <a:rPr sz="2800" spc="-10" dirty="0">
                <a:latin typeface="Calibri"/>
                <a:cs typeface="Calibri"/>
              </a:rPr>
              <a:t>habilidad, </a:t>
            </a:r>
            <a:r>
              <a:rPr sz="2800" spc="-20" dirty="0">
                <a:latin typeface="Calibri"/>
                <a:cs typeface="Calibri"/>
              </a:rPr>
              <a:t>tanto </a:t>
            </a:r>
            <a:r>
              <a:rPr sz="2800" spc="-15" dirty="0">
                <a:latin typeface="Calibri"/>
                <a:cs typeface="Calibri"/>
              </a:rPr>
              <a:t>con </a:t>
            </a:r>
            <a:r>
              <a:rPr sz="2800" spc="-5" dirty="0">
                <a:latin typeface="Calibri"/>
                <a:cs typeface="Calibri"/>
              </a:rPr>
              <a:t>la mano </a:t>
            </a:r>
            <a:r>
              <a:rPr sz="2800" spc="-10" dirty="0">
                <a:latin typeface="Calibri"/>
                <a:cs typeface="Calibri"/>
              </a:rPr>
              <a:t>derecha como </a:t>
            </a:r>
            <a:r>
              <a:rPr sz="2800" spc="-15" dirty="0">
                <a:latin typeface="Calibri"/>
                <a:cs typeface="Calibri"/>
              </a:rPr>
              <a:t>con </a:t>
            </a:r>
            <a:r>
              <a:rPr sz="2800" spc="-5" dirty="0">
                <a:latin typeface="Calibri"/>
                <a:cs typeface="Calibri"/>
              </a:rPr>
              <a:t>la</a:t>
            </a:r>
            <a:r>
              <a:rPr sz="2800" spc="280" dirty="0">
                <a:latin typeface="Calibri"/>
                <a:cs typeface="Calibri"/>
              </a:rPr>
              <a:t> </a:t>
            </a:r>
            <a:r>
              <a:rPr sz="2800" spc="-20" dirty="0">
                <a:latin typeface="Calibri"/>
                <a:cs typeface="Calibri"/>
              </a:rPr>
              <a:t>izquierda.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60"/>
              </a:spcBef>
            </a:pPr>
            <a:r>
              <a:rPr sz="2800" spc="-10" dirty="0">
                <a:latin typeface="Calibri"/>
                <a:cs typeface="Calibri"/>
              </a:rPr>
              <a:t>Ejemplos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spc="-15" dirty="0">
                <a:latin typeface="Calibri"/>
                <a:cs typeface="Calibri"/>
              </a:rPr>
              <a:t>ambidiestro </a:t>
            </a:r>
            <a:r>
              <a:rPr sz="2800" spc="-5" dirty="0">
                <a:latin typeface="Calibri"/>
                <a:cs typeface="Calibri"/>
              </a:rPr>
              <a:t>de manos y</a:t>
            </a:r>
            <a:r>
              <a:rPr sz="2800" spc="114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piernas: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25"/>
              </a:spcBef>
              <a:tabLst>
                <a:tab pos="4069715" algn="l"/>
                <a:tab pos="6520815" algn="l"/>
                <a:tab pos="7811770" algn="l"/>
              </a:tabLst>
            </a:pPr>
            <a:r>
              <a:rPr sz="2800" spc="-5" dirty="0">
                <a:latin typeface="Calibri"/>
                <a:cs typeface="Calibri"/>
              </a:rPr>
              <a:t>1.</a:t>
            </a:r>
            <a:r>
              <a:rPr sz="2800" spc="1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Escritura</a:t>
            </a:r>
            <a:r>
              <a:rPr sz="2800" spc="3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mano	</a:t>
            </a:r>
            <a:r>
              <a:rPr sz="2800" spc="-20" dirty="0">
                <a:latin typeface="Calibri"/>
                <a:cs typeface="Calibri"/>
              </a:rPr>
              <a:t>izquierda	</a:t>
            </a:r>
            <a:r>
              <a:rPr sz="2800" spc="-5" dirty="0">
                <a:latin typeface="Calibri"/>
                <a:cs typeface="Calibri"/>
              </a:rPr>
              <a:t>y	</a:t>
            </a:r>
            <a:r>
              <a:rPr sz="2800" spc="-15" dirty="0">
                <a:latin typeface="Calibri"/>
                <a:cs typeface="Calibri"/>
              </a:rPr>
              <a:t>derecha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16939" y="4879670"/>
            <a:ext cx="25069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libri"/>
                <a:cs typeface="Calibri"/>
              </a:rPr>
              <a:t>2. </a:t>
            </a:r>
            <a:r>
              <a:rPr sz="2800" spc="-10" dirty="0">
                <a:latin typeface="Calibri"/>
                <a:cs typeface="Calibri"/>
              </a:rPr>
              <a:t>Pie </a:t>
            </a:r>
            <a:r>
              <a:rPr sz="2800" spc="-5" dirty="0">
                <a:latin typeface="Calibri"/>
                <a:cs typeface="Calibri"/>
              </a:rPr>
              <a:t>de</a:t>
            </a:r>
            <a:r>
              <a:rPr sz="2800" spc="-3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tracción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014228" y="4879670"/>
            <a:ext cx="136144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20" dirty="0">
                <a:latin typeface="Calibri"/>
                <a:cs typeface="Calibri"/>
              </a:rPr>
              <a:t>izquierdo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565183" y="4879670"/>
            <a:ext cx="18669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5" dirty="0">
                <a:latin typeface="Calibri"/>
                <a:cs typeface="Calibri"/>
              </a:rPr>
              <a:t>y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937854" y="4879670"/>
            <a:ext cx="119253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spc="-10" dirty="0">
                <a:latin typeface="Calibri"/>
                <a:cs typeface="Calibri"/>
              </a:rPr>
              <a:t>de</a:t>
            </a:r>
            <a:r>
              <a:rPr sz="2800" spc="-55" dirty="0">
                <a:latin typeface="Calibri"/>
                <a:cs typeface="Calibri"/>
              </a:rPr>
              <a:t>r</a:t>
            </a:r>
            <a:r>
              <a:rPr sz="2800" spc="-5" dirty="0">
                <a:latin typeface="Calibri"/>
                <a:cs typeface="Calibri"/>
              </a:rPr>
              <a:t>echa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866132" y="3500628"/>
            <a:ext cx="1854708" cy="139293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8578595" y="3500628"/>
            <a:ext cx="1856231" cy="139293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699558" y="5474021"/>
            <a:ext cx="2305659" cy="123644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578595" y="5248654"/>
            <a:ext cx="2011679" cy="150876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6939" y="609676"/>
            <a:ext cx="776414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2. </a:t>
            </a:r>
            <a:r>
              <a:rPr spc="-5" dirty="0"/>
              <a:t>¿Qué </a:t>
            </a:r>
            <a:r>
              <a:rPr dirty="0"/>
              <a:t>es la </a:t>
            </a:r>
            <a:r>
              <a:rPr spc="-10" dirty="0"/>
              <a:t>orientación</a:t>
            </a:r>
            <a:r>
              <a:rPr spc="-50" dirty="0"/>
              <a:t> </a:t>
            </a:r>
            <a:r>
              <a:rPr spc="-5" dirty="0"/>
              <a:t>espacial?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6939" y="1707918"/>
            <a:ext cx="10294620" cy="2712720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2800" spc="-20" dirty="0">
                <a:latin typeface="Calibri"/>
                <a:cs typeface="Calibri"/>
              </a:rPr>
              <a:t>Respuesta:</a:t>
            </a:r>
            <a:endParaRPr sz="2800">
              <a:latin typeface="Calibri"/>
              <a:cs typeface="Calibri"/>
            </a:endParaRPr>
          </a:p>
          <a:p>
            <a:pPr marL="12700" marR="5080">
              <a:lnSpc>
                <a:spcPct val="90000"/>
              </a:lnSpc>
              <a:spcBef>
                <a:spcPts val="1005"/>
              </a:spcBef>
            </a:pP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spc="-10" dirty="0">
                <a:latin typeface="Calibri"/>
                <a:cs typeface="Calibri"/>
              </a:rPr>
              <a:t>orientación </a:t>
            </a:r>
            <a:r>
              <a:rPr sz="2800" spc="-5" dirty="0">
                <a:latin typeface="Calibri"/>
                <a:cs typeface="Calibri"/>
              </a:rPr>
              <a:t>espacial es </a:t>
            </a:r>
            <a:r>
              <a:rPr sz="2800" spc="-10" dirty="0">
                <a:latin typeface="Calibri"/>
                <a:cs typeface="Calibri"/>
              </a:rPr>
              <a:t>una habilidad </a:t>
            </a:r>
            <a:r>
              <a:rPr sz="2800" spc="-20" dirty="0">
                <a:latin typeface="Calibri"/>
                <a:cs typeface="Calibri"/>
              </a:rPr>
              <a:t>natural </a:t>
            </a:r>
            <a:r>
              <a:rPr sz="2800" spc="-5" dirty="0">
                <a:latin typeface="Calibri"/>
                <a:cs typeface="Calibri"/>
              </a:rPr>
              <a:t>en </a:t>
            </a:r>
            <a:r>
              <a:rPr sz="2800" spc="-10" dirty="0">
                <a:latin typeface="Calibri"/>
                <a:cs typeface="Calibri"/>
              </a:rPr>
              <a:t>los </a:t>
            </a:r>
            <a:r>
              <a:rPr sz="2800" spc="-15" dirty="0">
                <a:latin typeface="Calibri"/>
                <a:cs typeface="Calibri"/>
              </a:rPr>
              <a:t>seres vivos </a:t>
            </a:r>
            <a:r>
              <a:rPr sz="2800" spc="-10" dirty="0">
                <a:latin typeface="Calibri"/>
                <a:cs typeface="Calibri"/>
              </a:rPr>
              <a:t>que  </a:t>
            </a:r>
            <a:r>
              <a:rPr sz="2800" spc="-15" dirty="0">
                <a:latin typeface="Calibri"/>
                <a:cs typeface="Calibri"/>
              </a:rPr>
              <a:t>permite </a:t>
            </a:r>
            <a:r>
              <a:rPr sz="2800" spc="-10" dirty="0">
                <a:latin typeface="Calibri"/>
                <a:cs typeface="Calibri"/>
              </a:rPr>
              <a:t>conocer </a:t>
            </a:r>
            <a:r>
              <a:rPr sz="2800" spc="-5" dirty="0">
                <a:latin typeface="Calibri"/>
                <a:cs typeface="Calibri"/>
              </a:rPr>
              <a:t>y </a:t>
            </a:r>
            <a:r>
              <a:rPr sz="2800" spc="-10" dirty="0">
                <a:latin typeface="Calibri"/>
                <a:cs typeface="Calibri"/>
              </a:rPr>
              <a:t>determinar </a:t>
            </a: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spc="-10" dirty="0">
                <a:latin typeface="Calibri"/>
                <a:cs typeface="Calibri"/>
              </a:rPr>
              <a:t>posición </a:t>
            </a:r>
            <a:r>
              <a:rPr sz="2800" spc="-5" dirty="0">
                <a:latin typeface="Calibri"/>
                <a:cs typeface="Calibri"/>
              </a:rPr>
              <a:t>del </a:t>
            </a:r>
            <a:r>
              <a:rPr sz="2800" spc="-20" dirty="0">
                <a:latin typeface="Calibri"/>
                <a:cs typeface="Calibri"/>
              </a:rPr>
              <a:t>propio </a:t>
            </a:r>
            <a:r>
              <a:rPr sz="2800" spc="-5" dirty="0">
                <a:latin typeface="Calibri"/>
                <a:cs typeface="Calibri"/>
              </a:rPr>
              <a:t>cuerpo en </a:t>
            </a:r>
            <a:r>
              <a:rPr sz="2800" spc="-10" dirty="0">
                <a:latin typeface="Calibri"/>
                <a:cs typeface="Calibri"/>
              </a:rPr>
              <a:t>relación  </a:t>
            </a:r>
            <a:r>
              <a:rPr sz="2800" spc="-5" dirty="0">
                <a:latin typeface="Calibri"/>
                <a:cs typeface="Calibri"/>
              </a:rPr>
              <a:t>al</a:t>
            </a:r>
            <a:r>
              <a:rPr sz="2800" spc="-1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espacio.</a:t>
            </a:r>
            <a:endParaRPr sz="2800">
              <a:latin typeface="Calibri"/>
              <a:cs typeface="Calibri"/>
            </a:endParaRPr>
          </a:p>
          <a:p>
            <a:pPr marL="241300" marR="848994" indent="-229235">
              <a:lnSpc>
                <a:spcPts val="3020"/>
              </a:lnSpc>
              <a:spcBef>
                <a:spcPts val="104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0" dirty="0">
                <a:latin typeface="Calibri"/>
                <a:cs typeface="Calibri"/>
              </a:rPr>
              <a:t>Ejemplo: Niño </a:t>
            </a:r>
            <a:r>
              <a:rPr sz="2800" spc="-15" dirty="0">
                <a:latin typeface="Calibri"/>
                <a:cs typeface="Calibri"/>
              </a:rPr>
              <a:t>con </a:t>
            </a:r>
            <a:r>
              <a:rPr sz="2800" spc="-10" dirty="0">
                <a:latin typeface="Calibri"/>
                <a:cs typeface="Calibri"/>
              </a:rPr>
              <a:t>sus </a:t>
            </a:r>
            <a:r>
              <a:rPr sz="2800" spc="-5" dirty="0">
                <a:latin typeface="Calibri"/>
                <a:cs typeface="Calibri"/>
              </a:rPr>
              <a:t>ojos </a:t>
            </a:r>
            <a:r>
              <a:rPr sz="2800" spc="-10" dirty="0">
                <a:latin typeface="Calibri"/>
                <a:cs typeface="Calibri"/>
              </a:rPr>
              <a:t>vendados debe </a:t>
            </a:r>
            <a:r>
              <a:rPr sz="2800" spc="-5" dirty="0">
                <a:latin typeface="Calibri"/>
                <a:cs typeface="Calibri"/>
              </a:rPr>
              <a:t>caminar escuchando  </a:t>
            </a:r>
            <a:r>
              <a:rPr sz="2800" spc="-10" dirty="0">
                <a:latin typeface="Calibri"/>
                <a:cs typeface="Calibri"/>
              </a:rPr>
              <a:t>indicaciones </a:t>
            </a:r>
            <a:r>
              <a:rPr sz="2800" spc="-5" dirty="0">
                <a:latin typeface="Calibri"/>
                <a:cs typeface="Calibri"/>
              </a:rPr>
              <a:t>de su </a:t>
            </a:r>
            <a:r>
              <a:rPr sz="2800" spc="-10" dirty="0">
                <a:latin typeface="Calibri"/>
                <a:cs typeface="Calibri"/>
              </a:rPr>
              <a:t>compañero(a) que </a:t>
            </a:r>
            <a:r>
              <a:rPr sz="2800" spc="-5" dirty="0">
                <a:latin typeface="Calibri"/>
                <a:cs typeface="Calibri"/>
              </a:rPr>
              <a:t>lo </a:t>
            </a:r>
            <a:r>
              <a:rPr sz="2800" spc="-20" dirty="0">
                <a:latin typeface="Calibri"/>
                <a:cs typeface="Calibri"/>
              </a:rPr>
              <a:t>lleva </a:t>
            </a:r>
            <a:r>
              <a:rPr sz="2800" spc="-5" dirty="0">
                <a:latin typeface="Calibri"/>
                <a:cs typeface="Calibri"/>
              </a:rPr>
              <a:t>a un</a:t>
            </a:r>
            <a:r>
              <a:rPr sz="2800" spc="1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objetivo.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3916679" y="4445508"/>
            <a:ext cx="3084576" cy="227685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0086" y="0"/>
            <a:ext cx="9692005" cy="1732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35" algn="ctr">
              <a:lnSpc>
                <a:spcPts val="4560"/>
              </a:lnSpc>
              <a:spcBef>
                <a:spcPts val="95"/>
              </a:spcBef>
            </a:pPr>
            <a:r>
              <a:rPr sz="4000" spc="-10" dirty="0"/>
              <a:t>Seguiremos desarrollando:</a:t>
            </a:r>
            <a:endParaRPr sz="4000"/>
          </a:p>
          <a:p>
            <a:pPr marL="12700" marR="5080" algn="ctr">
              <a:lnSpc>
                <a:spcPts val="4320"/>
              </a:lnSpc>
              <a:spcBef>
                <a:spcPts val="305"/>
              </a:spcBef>
            </a:pPr>
            <a:r>
              <a:rPr sz="4000" spc="-5" dirty="0"/>
              <a:t>Actividad n°1: </a:t>
            </a:r>
            <a:r>
              <a:rPr sz="4000" spc="-10" dirty="0"/>
              <a:t>Ejercicio </a:t>
            </a:r>
            <a:r>
              <a:rPr sz="4000" spc="-25" dirty="0"/>
              <a:t>para </a:t>
            </a:r>
            <a:r>
              <a:rPr sz="4000" spc="-15" dirty="0"/>
              <a:t>mejorar </a:t>
            </a:r>
            <a:r>
              <a:rPr sz="4000" spc="-20" dirty="0"/>
              <a:t>lateralidad  </a:t>
            </a:r>
            <a:r>
              <a:rPr sz="4000" spc="-15" dirty="0"/>
              <a:t>ambidiestro</a:t>
            </a:r>
            <a:endParaRPr sz="4000"/>
          </a:p>
        </p:txBody>
      </p:sp>
      <p:sp>
        <p:nvSpPr>
          <p:cNvPr id="3" name="object 3"/>
          <p:cNvSpPr txBox="1"/>
          <p:nvPr/>
        </p:nvSpPr>
        <p:spPr>
          <a:xfrm>
            <a:off x="916939" y="1658492"/>
            <a:ext cx="9930130" cy="3137535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80"/>
              </a:spcBef>
              <a:buAutoNum type="arabicPeriod"/>
              <a:tabLst>
                <a:tab pos="365125" algn="l"/>
                <a:tab pos="537845" algn="l"/>
              </a:tabLst>
            </a:pPr>
            <a:r>
              <a:rPr sz="2800" spc="-10" dirty="0">
                <a:latin typeface="Calibri"/>
                <a:cs typeface="Calibri"/>
              </a:rPr>
              <a:t>Desafío </a:t>
            </a:r>
            <a:r>
              <a:rPr sz="2800" spc="-5" dirty="0">
                <a:latin typeface="Calibri"/>
                <a:cs typeface="Calibri"/>
              </a:rPr>
              <a:t>de manos: Usa un lápiz y </a:t>
            </a:r>
            <a:r>
              <a:rPr sz="2800" spc="-15" dirty="0">
                <a:latin typeface="Calibri"/>
                <a:cs typeface="Calibri"/>
              </a:rPr>
              <a:t>con </a:t>
            </a:r>
            <a:r>
              <a:rPr sz="2800" spc="-5" dirty="0">
                <a:latin typeface="Calibri"/>
                <a:cs typeface="Calibri"/>
              </a:rPr>
              <a:t>tu mano </a:t>
            </a:r>
            <a:r>
              <a:rPr sz="2800" spc="-10" dirty="0">
                <a:latin typeface="Calibri"/>
                <a:cs typeface="Calibri"/>
              </a:rPr>
              <a:t>hábil </a:t>
            </a:r>
            <a:r>
              <a:rPr sz="2800" spc="-5" dirty="0">
                <a:latin typeface="Calibri"/>
                <a:cs typeface="Calibri"/>
              </a:rPr>
              <a:t>escribe de la  mejor </a:t>
            </a:r>
            <a:r>
              <a:rPr sz="2800" spc="-20" dirty="0">
                <a:latin typeface="Calibri"/>
                <a:cs typeface="Calibri"/>
              </a:rPr>
              <a:t>forma </a:t>
            </a:r>
            <a:r>
              <a:rPr sz="2800" spc="-5" dirty="0">
                <a:latin typeface="Calibri"/>
                <a:cs typeface="Calibri"/>
              </a:rPr>
              <a:t>y </a:t>
            </a:r>
            <a:r>
              <a:rPr sz="2800" spc="-10" dirty="0">
                <a:latin typeface="Calibri"/>
                <a:cs typeface="Calibri"/>
              </a:rPr>
              <a:t>con </a:t>
            </a:r>
            <a:r>
              <a:rPr sz="2800" spc="-20" dirty="0">
                <a:latin typeface="Calibri"/>
                <a:cs typeface="Calibri"/>
              </a:rPr>
              <a:t>letra </a:t>
            </a:r>
            <a:r>
              <a:rPr sz="2800" spc="-15" dirty="0">
                <a:latin typeface="Calibri"/>
                <a:cs typeface="Calibri"/>
              </a:rPr>
              <a:t>clara </a:t>
            </a:r>
            <a:r>
              <a:rPr sz="2800" spc="-10" dirty="0">
                <a:latin typeface="Calibri"/>
                <a:cs typeface="Calibri"/>
              </a:rPr>
              <a:t>la </a:t>
            </a:r>
            <a:r>
              <a:rPr sz="2800" spc="-15" dirty="0">
                <a:latin typeface="Calibri"/>
                <a:cs typeface="Calibri"/>
              </a:rPr>
              <a:t>siguiente </a:t>
            </a:r>
            <a:r>
              <a:rPr sz="2800" spc="-20" dirty="0">
                <a:latin typeface="Calibri"/>
                <a:cs typeface="Calibri"/>
              </a:rPr>
              <a:t>frase </a:t>
            </a:r>
            <a:r>
              <a:rPr sz="2800" spc="-5" dirty="0">
                <a:latin typeface="Calibri"/>
                <a:cs typeface="Calibri"/>
              </a:rPr>
              <a:t>en tu cuaderno o </a:t>
            </a:r>
            <a:r>
              <a:rPr sz="2800" spc="-10" dirty="0">
                <a:latin typeface="Calibri"/>
                <a:cs typeface="Calibri"/>
              </a:rPr>
              <a:t>guía  </a:t>
            </a:r>
            <a:r>
              <a:rPr sz="2800" spc="-5" dirty="0">
                <a:latin typeface="Calibri"/>
                <a:cs typeface="Calibri"/>
              </a:rPr>
              <a:t>en	la </a:t>
            </a:r>
            <a:r>
              <a:rPr sz="2800" spc="-15" dirty="0">
                <a:latin typeface="Calibri"/>
                <a:cs typeface="Calibri"/>
              </a:rPr>
              <a:t>parte </a:t>
            </a:r>
            <a:r>
              <a:rPr sz="2800" spc="-5" dirty="0">
                <a:latin typeface="Calibri"/>
                <a:cs typeface="Calibri"/>
              </a:rPr>
              <a:t>de </a:t>
            </a:r>
            <a:r>
              <a:rPr sz="2800" i="1" spc="-10" dirty="0">
                <a:latin typeface="Calibri"/>
                <a:cs typeface="Calibri"/>
              </a:rPr>
              <a:t>Desarrollo </a:t>
            </a:r>
            <a:r>
              <a:rPr sz="2800" i="1" spc="-5" dirty="0">
                <a:latin typeface="Calibri"/>
                <a:cs typeface="Calibri"/>
              </a:rPr>
              <a:t>de la</a:t>
            </a:r>
            <a:r>
              <a:rPr sz="2800" i="1" spc="55" dirty="0">
                <a:latin typeface="Calibri"/>
                <a:cs typeface="Calibri"/>
              </a:rPr>
              <a:t> </a:t>
            </a:r>
            <a:r>
              <a:rPr sz="2800" i="1" spc="-10" dirty="0">
                <a:latin typeface="Calibri"/>
                <a:cs typeface="Calibri"/>
              </a:rPr>
              <a:t>Clase.</a:t>
            </a:r>
            <a:endParaRPr sz="2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2800" spc="-15" dirty="0">
                <a:latin typeface="Calibri"/>
                <a:cs typeface="Calibri"/>
              </a:rPr>
              <a:t>Frase: “Recuerdo </a:t>
            </a:r>
            <a:r>
              <a:rPr sz="2800" spc="-10" dirty="0">
                <a:latin typeface="Calibri"/>
                <a:cs typeface="Calibri"/>
              </a:rPr>
              <a:t>que debo usar </a:t>
            </a:r>
            <a:r>
              <a:rPr sz="2800" spc="-5" dirty="0">
                <a:latin typeface="Calibri"/>
                <a:cs typeface="Calibri"/>
              </a:rPr>
              <a:t>mi mano menos</a:t>
            </a:r>
            <a:r>
              <a:rPr sz="2800" spc="14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hábil”</a:t>
            </a:r>
            <a:endParaRPr sz="2800">
              <a:latin typeface="Calibri"/>
              <a:cs typeface="Calibri"/>
            </a:endParaRPr>
          </a:p>
          <a:p>
            <a:pPr marL="12700" marR="38735">
              <a:lnSpc>
                <a:spcPts val="3020"/>
              </a:lnSpc>
              <a:spcBef>
                <a:spcPts val="1040"/>
              </a:spcBef>
              <a:buAutoNum type="arabicPeriod" startAt="2"/>
              <a:tabLst>
                <a:tab pos="365125" algn="l"/>
              </a:tabLst>
            </a:pPr>
            <a:r>
              <a:rPr sz="2800" spc="-15" dirty="0">
                <a:latin typeface="Calibri"/>
                <a:cs typeface="Calibri"/>
              </a:rPr>
              <a:t>Ahora </a:t>
            </a:r>
            <a:r>
              <a:rPr sz="2800" spc="-10" dirty="0">
                <a:latin typeface="Calibri"/>
                <a:cs typeface="Calibri"/>
              </a:rPr>
              <a:t>vuelve </a:t>
            </a:r>
            <a:r>
              <a:rPr sz="2800" spc="-5" dirty="0">
                <a:latin typeface="Calibri"/>
                <a:cs typeface="Calibri"/>
              </a:rPr>
              <a:t>a escribir la </a:t>
            </a:r>
            <a:r>
              <a:rPr sz="2800" spc="-10" dirty="0">
                <a:latin typeface="Calibri"/>
                <a:cs typeface="Calibri"/>
              </a:rPr>
              <a:t>misma </a:t>
            </a:r>
            <a:r>
              <a:rPr sz="2800" spc="-20" dirty="0">
                <a:latin typeface="Calibri"/>
                <a:cs typeface="Calibri"/>
              </a:rPr>
              <a:t>frase </a:t>
            </a:r>
            <a:r>
              <a:rPr sz="2800" spc="-5" dirty="0">
                <a:latin typeface="Calibri"/>
                <a:cs typeface="Calibri"/>
              </a:rPr>
              <a:t>y de la misma </a:t>
            </a:r>
            <a:r>
              <a:rPr sz="2800" spc="-15" dirty="0">
                <a:latin typeface="Calibri"/>
                <a:cs typeface="Calibri"/>
              </a:rPr>
              <a:t>manera, </a:t>
            </a:r>
            <a:r>
              <a:rPr sz="2800" spc="-20" dirty="0">
                <a:latin typeface="Calibri"/>
                <a:cs typeface="Calibri"/>
              </a:rPr>
              <a:t>letra  </a:t>
            </a:r>
            <a:r>
              <a:rPr sz="2800" spc="-15" dirty="0">
                <a:latin typeface="Calibri"/>
                <a:cs typeface="Calibri"/>
              </a:rPr>
              <a:t>grande </a:t>
            </a:r>
            <a:r>
              <a:rPr sz="2800" spc="-5" dirty="0">
                <a:latin typeface="Calibri"/>
                <a:cs typeface="Calibri"/>
              </a:rPr>
              <a:t>y </a:t>
            </a:r>
            <a:r>
              <a:rPr sz="2800" spc="-10" dirty="0">
                <a:latin typeface="Calibri"/>
                <a:cs typeface="Calibri"/>
              </a:rPr>
              <a:t>con </a:t>
            </a:r>
            <a:r>
              <a:rPr sz="2800" spc="-20" dirty="0">
                <a:latin typeface="Calibri"/>
                <a:cs typeface="Calibri"/>
              </a:rPr>
              <a:t>letra </a:t>
            </a:r>
            <a:r>
              <a:rPr sz="2800" spc="-15" dirty="0">
                <a:latin typeface="Calibri"/>
                <a:cs typeface="Calibri"/>
              </a:rPr>
              <a:t>clara, utilizando </a:t>
            </a:r>
            <a:r>
              <a:rPr sz="2800" spc="-5" dirty="0">
                <a:latin typeface="Calibri"/>
                <a:cs typeface="Calibri"/>
              </a:rPr>
              <a:t>la mano</a:t>
            </a:r>
            <a:r>
              <a:rPr sz="2800" spc="105" dirty="0">
                <a:latin typeface="Calibri"/>
                <a:cs typeface="Calibri"/>
              </a:rPr>
              <a:t> </a:t>
            </a:r>
            <a:r>
              <a:rPr sz="2800" spc="-15" dirty="0">
                <a:latin typeface="Calibri"/>
                <a:cs typeface="Calibri"/>
              </a:rPr>
              <a:t>contraria.</a:t>
            </a:r>
            <a:endParaRPr sz="2800">
              <a:latin typeface="Calibri"/>
              <a:cs typeface="Calibri"/>
            </a:endParaRPr>
          </a:p>
          <a:p>
            <a:pPr marL="241300" indent="-229235">
              <a:lnSpc>
                <a:spcPct val="100000"/>
              </a:lnSpc>
              <a:spcBef>
                <a:spcPts val="625"/>
              </a:spcBef>
              <a:buFont typeface="Arial"/>
              <a:buChar char="•"/>
              <a:tabLst>
                <a:tab pos="241935" algn="l"/>
              </a:tabLst>
            </a:pPr>
            <a:r>
              <a:rPr sz="2800" spc="-15" dirty="0">
                <a:latin typeface="Calibri"/>
                <a:cs typeface="Calibri"/>
              </a:rPr>
              <a:t>Compara </a:t>
            </a:r>
            <a:r>
              <a:rPr sz="2800" spc="-5" dirty="0">
                <a:latin typeface="Calibri"/>
                <a:cs typeface="Calibri"/>
              </a:rPr>
              <a:t>la </a:t>
            </a:r>
            <a:r>
              <a:rPr sz="2800" spc="-20" dirty="0">
                <a:latin typeface="Calibri"/>
                <a:cs typeface="Calibri"/>
              </a:rPr>
              <a:t>letra </a:t>
            </a:r>
            <a:r>
              <a:rPr sz="2800" spc="-10" dirty="0">
                <a:latin typeface="Calibri"/>
                <a:cs typeface="Calibri"/>
              </a:rPr>
              <a:t>que has escrito con </a:t>
            </a:r>
            <a:r>
              <a:rPr sz="2800" spc="-5" dirty="0">
                <a:latin typeface="Calibri"/>
                <a:cs typeface="Calibri"/>
              </a:rPr>
              <a:t>ambas</a:t>
            </a:r>
            <a:r>
              <a:rPr sz="2800" spc="120" dirty="0">
                <a:latin typeface="Calibri"/>
                <a:cs typeface="Calibri"/>
              </a:rPr>
              <a:t> </a:t>
            </a:r>
            <a:r>
              <a:rPr sz="2800" spc="-5" dirty="0">
                <a:latin typeface="Calibri"/>
                <a:cs typeface="Calibri"/>
              </a:rPr>
              <a:t>manos.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830067" y="4803647"/>
            <a:ext cx="2397252" cy="17983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68796" y="4806696"/>
            <a:ext cx="2392679" cy="179527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5" dirty="0"/>
              <a:t>Actividad </a:t>
            </a:r>
            <a:r>
              <a:rPr spc="15" dirty="0"/>
              <a:t>n°2: </a:t>
            </a:r>
            <a:r>
              <a:rPr spc="-10" dirty="0"/>
              <a:t>Orientación</a:t>
            </a:r>
            <a:r>
              <a:rPr spc="-85" dirty="0"/>
              <a:t> </a:t>
            </a:r>
            <a:r>
              <a:rPr spc="-5" dirty="0"/>
              <a:t>espacial.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97155" rIns="0" bIns="0" rtlCol="0">
            <a:spAutoFit/>
          </a:bodyPr>
          <a:lstStyle/>
          <a:p>
            <a:pPr marL="12700" marR="693420" algn="just">
              <a:lnSpc>
                <a:spcPct val="80000"/>
              </a:lnSpc>
              <a:spcBef>
                <a:spcPts val="765"/>
              </a:spcBef>
            </a:pPr>
            <a:r>
              <a:rPr i="1" spc="-10" dirty="0"/>
              <a:t>Importante: </a:t>
            </a:r>
            <a:r>
              <a:rPr i="1" spc="-25" dirty="0"/>
              <a:t>Esta </a:t>
            </a:r>
            <a:r>
              <a:rPr i="1" spc="-5" dirty="0"/>
              <a:t>actividad </a:t>
            </a:r>
            <a:r>
              <a:rPr i="1" spc="-10" dirty="0"/>
              <a:t>debe </a:t>
            </a:r>
            <a:r>
              <a:rPr i="1" dirty="0"/>
              <a:t>ser </a:t>
            </a:r>
            <a:r>
              <a:rPr i="1" spc="-10" dirty="0"/>
              <a:t>realizada </a:t>
            </a:r>
            <a:r>
              <a:rPr i="1" spc="-5" dirty="0"/>
              <a:t>de a dos personas, la  </a:t>
            </a:r>
            <a:r>
              <a:rPr spc="-10" dirty="0"/>
              <a:t>primera </a:t>
            </a:r>
            <a:r>
              <a:rPr spc="-5" dirty="0"/>
              <a:t>es la que </a:t>
            </a:r>
            <a:r>
              <a:rPr spc="-10" dirty="0"/>
              <a:t>esconde </a:t>
            </a:r>
            <a:r>
              <a:rPr spc="-5" dirty="0"/>
              <a:t>un </a:t>
            </a:r>
            <a:r>
              <a:rPr spc="-10" dirty="0"/>
              <a:t>tesoro </a:t>
            </a:r>
            <a:r>
              <a:rPr spc="-5" dirty="0"/>
              <a:t>y ayuda a girar al </a:t>
            </a:r>
            <a:r>
              <a:rPr spc="-15" dirty="0"/>
              <a:t>alumno, </a:t>
            </a:r>
            <a:r>
              <a:rPr spc="-5" dirty="0"/>
              <a:t>y la  segunda es </a:t>
            </a:r>
            <a:r>
              <a:rPr spc="-10" dirty="0"/>
              <a:t>quien </a:t>
            </a:r>
            <a:r>
              <a:rPr spc="-5" dirty="0"/>
              <a:t>se venda los ojos y </a:t>
            </a:r>
            <a:r>
              <a:rPr spc="-10" dirty="0"/>
              <a:t>sigue </a:t>
            </a:r>
            <a:r>
              <a:rPr spc="-5" dirty="0"/>
              <a:t>las </a:t>
            </a:r>
            <a:r>
              <a:rPr spc="-10" dirty="0"/>
              <a:t>instrucciones </a:t>
            </a:r>
            <a:r>
              <a:rPr dirty="0"/>
              <a:t>del </a:t>
            </a:r>
            <a:r>
              <a:rPr spc="5" dirty="0"/>
              <a:t>n°1  </a:t>
            </a:r>
            <a:r>
              <a:rPr spc="-10" dirty="0"/>
              <a:t>quien </a:t>
            </a:r>
            <a:r>
              <a:rPr spc="-5" dirty="0"/>
              <a:t>lo guía </a:t>
            </a:r>
            <a:r>
              <a:rPr spc="-20" dirty="0"/>
              <a:t>hasta </a:t>
            </a:r>
            <a:r>
              <a:rPr spc="-10" dirty="0"/>
              <a:t>el</a:t>
            </a:r>
            <a:r>
              <a:rPr spc="30" dirty="0"/>
              <a:t> </a:t>
            </a:r>
            <a:r>
              <a:rPr spc="-10" dirty="0"/>
              <a:t>tesoro.</a:t>
            </a:r>
          </a:p>
          <a:p>
            <a:pPr marL="12700" marR="5080">
              <a:lnSpc>
                <a:spcPct val="80000"/>
              </a:lnSpc>
              <a:spcBef>
                <a:spcPts val="1000"/>
              </a:spcBef>
              <a:tabLst>
                <a:tab pos="7006590" algn="l"/>
              </a:tabLst>
            </a:pPr>
            <a:r>
              <a:rPr i="0" spc="-5" dirty="0">
                <a:latin typeface="Calibri"/>
                <a:cs typeface="Calibri"/>
              </a:rPr>
              <a:t>1. “En </a:t>
            </a:r>
            <a:r>
              <a:rPr i="0" spc="-15" dirty="0">
                <a:latin typeface="Calibri"/>
                <a:cs typeface="Calibri"/>
              </a:rPr>
              <a:t>busca </a:t>
            </a:r>
            <a:r>
              <a:rPr i="0" spc="-5" dirty="0">
                <a:latin typeface="Calibri"/>
                <a:cs typeface="Calibri"/>
              </a:rPr>
              <a:t>del </a:t>
            </a:r>
            <a:r>
              <a:rPr i="0" spc="-15" dirty="0">
                <a:latin typeface="Calibri"/>
                <a:cs typeface="Calibri"/>
              </a:rPr>
              <a:t>tesoro”: Consiste </a:t>
            </a:r>
            <a:r>
              <a:rPr i="0" spc="-5" dirty="0">
                <a:latin typeface="Calibri"/>
                <a:cs typeface="Calibri"/>
              </a:rPr>
              <a:t>en </a:t>
            </a:r>
            <a:r>
              <a:rPr i="0" spc="-10" dirty="0">
                <a:latin typeface="Calibri"/>
                <a:cs typeface="Calibri"/>
              </a:rPr>
              <a:t>que </a:t>
            </a:r>
            <a:r>
              <a:rPr i="0" spc="-5" dirty="0">
                <a:latin typeface="Calibri"/>
                <a:cs typeface="Calibri"/>
              </a:rPr>
              <a:t>el alumno o alumna se </a:t>
            </a:r>
            <a:r>
              <a:rPr i="0" spc="-10" dirty="0">
                <a:latin typeface="Calibri"/>
                <a:cs typeface="Calibri"/>
              </a:rPr>
              <a:t>venda  </a:t>
            </a:r>
            <a:r>
              <a:rPr i="0" spc="-5" dirty="0">
                <a:latin typeface="Calibri"/>
                <a:cs typeface="Calibri"/>
              </a:rPr>
              <a:t>los ojos, y el </a:t>
            </a:r>
            <a:r>
              <a:rPr i="0" spc="-15" dirty="0">
                <a:latin typeface="Calibri"/>
                <a:cs typeface="Calibri"/>
              </a:rPr>
              <a:t>acompañante </a:t>
            </a:r>
            <a:r>
              <a:rPr i="0" spc="-5" dirty="0">
                <a:latin typeface="Calibri"/>
                <a:cs typeface="Calibri"/>
              </a:rPr>
              <a:t>es </a:t>
            </a:r>
            <a:r>
              <a:rPr i="0" spc="-10" dirty="0">
                <a:latin typeface="Calibri"/>
                <a:cs typeface="Calibri"/>
              </a:rPr>
              <a:t>quien </a:t>
            </a:r>
            <a:r>
              <a:rPr i="0" spc="-5" dirty="0">
                <a:latin typeface="Calibri"/>
                <a:cs typeface="Calibri"/>
              </a:rPr>
              <a:t>se </a:t>
            </a:r>
            <a:r>
              <a:rPr i="0" spc="-20" dirty="0">
                <a:latin typeface="Calibri"/>
                <a:cs typeface="Calibri"/>
              </a:rPr>
              <a:t>encarga </a:t>
            </a:r>
            <a:r>
              <a:rPr i="0" spc="-5" dirty="0">
                <a:latin typeface="Calibri"/>
                <a:cs typeface="Calibri"/>
              </a:rPr>
              <a:t>de </a:t>
            </a:r>
            <a:r>
              <a:rPr i="0" spc="-10" dirty="0">
                <a:latin typeface="Calibri"/>
                <a:cs typeface="Calibri"/>
              </a:rPr>
              <a:t>ubicar </a:t>
            </a:r>
            <a:r>
              <a:rPr i="0" spc="-5" dirty="0">
                <a:latin typeface="Calibri"/>
                <a:cs typeface="Calibri"/>
              </a:rPr>
              <a:t>al </a:t>
            </a:r>
            <a:r>
              <a:rPr i="0" spc="-10" dirty="0">
                <a:latin typeface="Calibri"/>
                <a:cs typeface="Calibri"/>
              </a:rPr>
              <a:t>participante  </a:t>
            </a:r>
            <a:r>
              <a:rPr i="0" spc="-5" dirty="0">
                <a:latin typeface="Calibri"/>
                <a:cs typeface="Calibri"/>
              </a:rPr>
              <a:t>en cualquier </a:t>
            </a:r>
            <a:r>
              <a:rPr i="0" spc="-15" dirty="0">
                <a:latin typeface="Calibri"/>
                <a:cs typeface="Calibri"/>
              </a:rPr>
              <a:t>lugar </a:t>
            </a:r>
            <a:r>
              <a:rPr i="0" spc="-5" dirty="0">
                <a:latin typeface="Calibri"/>
                <a:cs typeface="Calibri"/>
              </a:rPr>
              <a:t>de la </a:t>
            </a:r>
            <a:r>
              <a:rPr i="0" spc="-10" dirty="0">
                <a:latin typeface="Calibri"/>
                <a:cs typeface="Calibri"/>
              </a:rPr>
              <a:t>casa. Cuando </a:t>
            </a:r>
            <a:r>
              <a:rPr i="0" spc="-30" dirty="0">
                <a:latin typeface="Calibri"/>
                <a:cs typeface="Calibri"/>
              </a:rPr>
              <a:t>ya </a:t>
            </a:r>
            <a:r>
              <a:rPr i="0" spc="-25" dirty="0">
                <a:latin typeface="Calibri"/>
                <a:cs typeface="Calibri"/>
              </a:rPr>
              <a:t>esta </a:t>
            </a:r>
            <a:r>
              <a:rPr i="0" spc="-5" dirty="0">
                <a:latin typeface="Calibri"/>
                <a:cs typeface="Calibri"/>
              </a:rPr>
              <a:t>posicionado y </a:t>
            </a:r>
            <a:r>
              <a:rPr i="0" spc="-10" dirty="0">
                <a:latin typeface="Calibri"/>
                <a:cs typeface="Calibri"/>
              </a:rPr>
              <a:t>sus </a:t>
            </a:r>
            <a:r>
              <a:rPr i="0" spc="-5" dirty="0">
                <a:latin typeface="Calibri"/>
                <a:cs typeface="Calibri"/>
              </a:rPr>
              <a:t>ojos  </a:t>
            </a:r>
            <a:r>
              <a:rPr i="0" spc="-10" dirty="0">
                <a:latin typeface="Calibri"/>
                <a:cs typeface="Calibri"/>
              </a:rPr>
              <a:t>vendados, </a:t>
            </a:r>
            <a:r>
              <a:rPr i="0" spc="-5" dirty="0">
                <a:latin typeface="Calibri"/>
                <a:cs typeface="Calibri"/>
              </a:rPr>
              <a:t>el </a:t>
            </a:r>
            <a:r>
              <a:rPr i="0" spc="-15" dirty="0">
                <a:latin typeface="Calibri"/>
                <a:cs typeface="Calibri"/>
              </a:rPr>
              <a:t>acompañante </a:t>
            </a:r>
            <a:r>
              <a:rPr i="0" spc="-20" dirty="0">
                <a:latin typeface="Calibri"/>
                <a:cs typeface="Calibri"/>
              </a:rPr>
              <a:t>gira </a:t>
            </a:r>
            <a:r>
              <a:rPr i="0" spc="-5" dirty="0">
                <a:latin typeface="Calibri"/>
                <a:cs typeface="Calibri"/>
              </a:rPr>
              <a:t>al alumno 10 </a:t>
            </a:r>
            <a:r>
              <a:rPr i="0" spc="-10" dirty="0">
                <a:latin typeface="Calibri"/>
                <a:cs typeface="Calibri"/>
              </a:rPr>
              <a:t>veces </a:t>
            </a:r>
            <a:r>
              <a:rPr i="0" spc="-5" dirty="0">
                <a:latin typeface="Calibri"/>
                <a:cs typeface="Calibri"/>
              </a:rPr>
              <a:t>hacia un </a:t>
            </a:r>
            <a:r>
              <a:rPr i="0" spc="-20" dirty="0">
                <a:latin typeface="Calibri"/>
                <a:cs typeface="Calibri"/>
              </a:rPr>
              <a:t>sentido,  </a:t>
            </a:r>
            <a:r>
              <a:rPr i="0" spc="-15" dirty="0">
                <a:latin typeface="Calibri"/>
                <a:cs typeface="Calibri"/>
              </a:rPr>
              <a:t>intentando despistar </a:t>
            </a:r>
            <a:r>
              <a:rPr i="0" spc="-5" dirty="0">
                <a:latin typeface="Calibri"/>
                <a:cs typeface="Calibri"/>
              </a:rPr>
              <a:t>la </a:t>
            </a:r>
            <a:r>
              <a:rPr i="0" spc="-10" dirty="0">
                <a:latin typeface="Calibri"/>
                <a:cs typeface="Calibri"/>
              </a:rPr>
              <a:t>orientación</a:t>
            </a:r>
            <a:r>
              <a:rPr i="0" spc="130" dirty="0">
                <a:latin typeface="Calibri"/>
                <a:cs typeface="Calibri"/>
              </a:rPr>
              <a:t> </a:t>
            </a:r>
            <a:r>
              <a:rPr i="0" spc="-5" dirty="0">
                <a:latin typeface="Calibri"/>
                <a:cs typeface="Calibri"/>
              </a:rPr>
              <a:t>del</a:t>
            </a:r>
            <a:r>
              <a:rPr i="0" spc="5" dirty="0">
                <a:latin typeface="Calibri"/>
                <a:cs typeface="Calibri"/>
              </a:rPr>
              <a:t> </a:t>
            </a:r>
            <a:r>
              <a:rPr i="0" spc="-5" dirty="0">
                <a:latin typeface="Calibri"/>
                <a:cs typeface="Calibri"/>
              </a:rPr>
              <a:t>alumno.	El guía debe </a:t>
            </a:r>
            <a:r>
              <a:rPr i="0" spc="-10" dirty="0">
                <a:latin typeface="Calibri"/>
                <a:cs typeface="Calibri"/>
              </a:rPr>
              <a:t>dirigir </a:t>
            </a:r>
            <a:r>
              <a:rPr i="0" spc="-5" dirty="0">
                <a:latin typeface="Calibri"/>
                <a:cs typeface="Calibri"/>
              </a:rPr>
              <a:t>a</a:t>
            </a:r>
          </a:p>
          <a:p>
            <a:pPr marL="12700" marR="193040">
              <a:lnSpc>
                <a:spcPct val="80000"/>
              </a:lnSpc>
            </a:pPr>
            <a:r>
              <a:rPr i="0" spc="-25" dirty="0">
                <a:latin typeface="Calibri"/>
                <a:cs typeface="Calibri"/>
              </a:rPr>
              <a:t>través </a:t>
            </a:r>
            <a:r>
              <a:rPr i="0" spc="-5" dirty="0">
                <a:latin typeface="Calibri"/>
                <a:cs typeface="Calibri"/>
              </a:rPr>
              <a:t>de </a:t>
            </a:r>
            <a:r>
              <a:rPr i="0" spc="-15" dirty="0">
                <a:latin typeface="Calibri"/>
                <a:cs typeface="Calibri"/>
              </a:rPr>
              <a:t>palabras; “sigue derecho, </a:t>
            </a:r>
            <a:r>
              <a:rPr i="0" spc="-10" dirty="0">
                <a:latin typeface="Calibri"/>
                <a:cs typeface="Calibri"/>
              </a:rPr>
              <a:t>dobla </a:t>
            </a:r>
            <a:r>
              <a:rPr i="0" spc="-5" dirty="0">
                <a:latin typeface="Calibri"/>
                <a:cs typeface="Calibri"/>
              </a:rPr>
              <a:t>a la </a:t>
            </a:r>
            <a:r>
              <a:rPr i="0" spc="-10" dirty="0">
                <a:latin typeface="Calibri"/>
                <a:cs typeface="Calibri"/>
              </a:rPr>
              <a:t>derecha, pasa </a:t>
            </a:r>
            <a:r>
              <a:rPr i="0" spc="-20" dirty="0">
                <a:latin typeface="Calibri"/>
                <a:cs typeface="Calibri"/>
              </a:rPr>
              <a:t>gateando,  </a:t>
            </a:r>
            <a:r>
              <a:rPr i="0" spc="-65" dirty="0">
                <a:latin typeface="Calibri"/>
                <a:cs typeface="Calibri"/>
              </a:rPr>
              <a:t>etc”, </a:t>
            </a:r>
            <a:r>
              <a:rPr i="0" spc="-20" dirty="0">
                <a:latin typeface="Calibri"/>
                <a:cs typeface="Calibri"/>
              </a:rPr>
              <a:t>intentando </a:t>
            </a:r>
            <a:r>
              <a:rPr i="0" spc="-10" dirty="0">
                <a:latin typeface="Calibri"/>
                <a:cs typeface="Calibri"/>
              </a:rPr>
              <a:t>que </a:t>
            </a:r>
            <a:r>
              <a:rPr i="0" spc="-5" dirty="0">
                <a:latin typeface="Calibri"/>
                <a:cs typeface="Calibri"/>
              </a:rPr>
              <a:t>el alumno llegue al</a:t>
            </a:r>
            <a:r>
              <a:rPr i="0" spc="145" dirty="0">
                <a:latin typeface="Calibri"/>
                <a:cs typeface="Calibri"/>
              </a:rPr>
              <a:t> </a:t>
            </a:r>
            <a:r>
              <a:rPr i="0" spc="-15" dirty="0">
                <a:latin typeface="Calibri"/>
                <a:cs typeface="Calibri"/>
              </a:rPr>
              <a:t>tesoro.</a:t>
            </a:r>
          </a:p>
        </p:txBody>
      </p:sp>
      <p:sp>
        <p:nvSpPr>
          <p:cNvPr id="4" name="object 4"/>
          <p:cNvSpPr/>
          <p:nvPr/>
        </p:nvSpPr>
        <p:spPr>
          <a:xfrm>
            <a:off x="5114544" y="5385815"/>
            <a:ext cx="1859279" cy="13731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0217" y="3012135"/>
            <a:ext cx="9199880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pc="-25" dirty="0"/>
              <a:t>Vuelve </a:t>
            </a:r>
            <a:r>
              <a:rPr spc="-20" dirty="0"/>
              <a:t>nuevamente </a:t>
            </a:r>
            <a:r>
              <a:rPr dirty="0"/>
              <a:t>a la guía y</a:t>
            </a:r>
            <a:r>
              <a:rPr spc="25" dirty="0"/>
              <a:t> </a:t>
            </a:r>
            <a:r>
              <a:rPr spc="-10" dirty="0"/>
              <a:t>responde.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318</Words>
  <Application>Microsoft Office PowerPoint</Application>
  <PresentationFormat>Personalizado</PresentationFormat>
  <Paragraphs>29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Office Theme</vt:lpstr>
      <vt:lpstr>Material de Apoyo para guía n°4  en 4° Básicos. Tema: “La Lateralidad ambidiestra y</vt:lpstr>
      <vt:lpstr>Iniciaremos explicando:</vt:lpstr>
      <vt:lpstr>2. ¿Qué es la orientación espacial?</vt:lpstr>
      <vt:lpstr>Seguiremos desarrollando: Actividad n°1: Ejercicio para mejorar lateralidad  ambidiestro</vt:lpstr>
      <vt:lpstr>Actividad n°2: Orientación espacial.</vt:lpstr>
      <vt:lpstr>Vuelve nuevamente a la guía y responde.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higiene personal</dc:title>
  <dc:creator>Cuenta Microsoft</dc:creator>
  <cp:lastModifiedBy>Makarenna Avendaño</cp:lastModifiedBy>
  <cp:revision>1</cp:revision>
  <dcterms:created xsi:type="dcterms:W3CDTF">2020-04-06T14:01:28Z</dcterms:created>
  <dcterms:modified xsi:type="dcterms:W3CDTF">2020-04-06T14:02:32Z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2020-04-01T00:00:00Z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2020-04-06T00:00:00Z</vt:filetime>
  </property>
</Properties>
</file>