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68" r:id="rId3"/>
    <p:sldId id="272" r:id="rId4"/>
    <p:sldId id="273" r:id="rId5"/>
    <p:sldId id="274" r:id="rId6"/>
    <p:sldId id="275" r:id="rId7"/>
    <p:sldId id="276" r:id="rId8"/>
    <p:sldId id="267" r:id="rId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snapToGrid="0">
      <p:cViewPr>
        <p:scale>
          <a:sx n="57" d="100"/>
          <a:sy n="57" d="100"/>
        </p:scale>
        <p:origin x="-547" y="1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BF947AD0-E6CC-40CF-B22B-E02A12BBAFFF}" type="datetimeFigureOut">
              <a:rPr lang="es-CL" smtClean="0"/>
              <a:t>23-05-2020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415925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BF947AD0-E6CC-40CF-B22B-E02A12BBAFFF}" type="datetimeFigureOut">
              <a:rPr lang="es-CL" smtClean="0"/>
              <a:t>23-05-2020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140352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BF947AD0-E6CC-40CF-B22B-E02A12BBAFFF}" type="datetimeFigureOut">
              <a:rPr lang="es-CL" smtClean="0"/>
              <a:t>23-05-2020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230772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BF947AD0-E6CC-40CF-B22B-E02A12BBAFFF}" type="datetimeFigureOut">
              <a:rPr lang="es-CL" smtClean="0"/>
              <a:t>23-05-2020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16404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F947AD0-E6CC-40CF-B22B-E02A12BBAFFF}" type="datetimeFigureOut">
              <a:rPr lang="es-CL" smtClean="0"/>
              <a:t>23-05-2020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243064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BF947AD0-E6CC-40CF-B22B-E02A12BBAFFF}" type="datetimeFigureOut">
              <a:rPr lang="es-CL" smtClean="0"/>
              <a:t>23-05-2020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349695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BF947AD0-E6CC-40CF-B22B-E02A12BBAFFF}" type="datetimeFigureOut">
              <a:rPr lang="es-CL" smtClean="0"/>
              <a:t>23-05-2020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402827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BF947AD0-E6CC-40CF-B22B-E02A12BBAFFF}" type="datetimeFigureOut">
              <a:rPr lang="es-CL" smtClean="0"/>
              <a:t>23-05-2020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124114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F947AD0-E6CC-40CF-B22B-E02A12BBAFFF}" type="datetimeFigureOut">
              <a:rPr lang="es-CL" smtClean="0"/>
              <a:t>23-05-2020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261832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F947AD0-E6CC-40CF-B22B-E02A12BBAFFF}" type="datetimeFigureOut">
              <a:rPr lang="es-CL" smtClean="0"/>
              <a:t>23-05-2020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159356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F947AD0-E6CC-40CF-B22B-E02A12BBAFFF}" type="datetimeFigureOut">
              <a:rPr lang="es-CL" smtClean="0"/>
              <a:t>23-05-2020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179297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47AD0-E6CC-40CF-B22B-E02A12BBAFFF}" type="datetimeFigureOut">
              <a:rPr lang="es-CL" smtClean="0"/>
              <a:t>23-05-2020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8710F-A1C2-45AB-A9C2-E741809E4962}" type="slidenum">
              <a:rPr lang="es-CL" smtClean="0"/>
              <a:t>‹Nº›</a:t>
            </a:fld>
            <a:endParaRPr lang="es-CL"/>
          </a:p>
        </p:txBody>
      </p:sp>
    </p:spTree>
    <p:extLst>
      <p:ext uri="{BB962C8B-B14F-4D97-AF65-F5344CB8AC3E}">
        <p14:creationId xmlns:p14="http://schemas.microsoft.com/office/powerpoint/2010/main" val="227793685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2XtLEp0XAI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41140" y="891099"/>
            <a:ext cx="9966960" cy="3103952"/>
          </a:xfrm>
        </p:spPr>
        <p:txBody>
          <a:bodyPr>
            <a:normAutofit fontScale="90000"/>
          </a:bodyPr>
          <a:lstStyle/>
          <a:p>
            <a:r>
              <a:rPr lang="es-CL" dirty="0" smtClean="0"/>
              <a:t>Material de Apoyo para guía n°8 en 4° Básicos. </a:t>
            </a:r>
            <a:br>
              <a:rPr lang="es-CL" dirty="0" smtClean="0"/>
            </a:br>
            <a:r>
              <a:rPr lang="es-CL" dirty="0" smtClean="0"/>
              <a:t>Tema: “Recordemos la pirámide de alimentos </a:t>
            </a:r>
            <a:br>
              <a:rPr lang="es-CL" dirty="0" smtClean="0"/>
            </a:br>
            <a:r>
              <a:rPr lang="es-CL" dirty="0" smtClean="0"/>
              <a:t>y la actividad física”. </a:t>
            </a:r>
            <a:endParaRPr lang="es-CL" dirty="0"/>
          </a:p>
        </p:txBody>
      </p:sp>
      <p:sp>
        <p:nvSpPr>
          <p:cNvPr id="3" name="Subtítulo 2"/>
          <p:cNvSpPr>
            <a:spLocks noGrp="1"/>
          </p:cNvSpPr>
          <p:nvPr>
            <p:ph type="subTitle" idx="1"/>
          </p:nvPr>
        </p:nvSpPr>
        <p:spPr>
          <a:xfrm>
            <a:off x="368489" y="4002836"/>
            <a:ext cx="5449968" cy="2346158"/>
          </a:xfrm>
        </p:spPr>
        <p:txBody>
          <a:bodyPr>
            <a:normAutofit/>
          </a:bodyPr>
          <a:lstStyle/>
          <a:p>
            <a:pPr algn="just"/>
            <a:endParaRPr lang="es-MX" sz="3200" dirty="0" smtClean="0"/>
          </a:p>
          <a:p>
            <a:pPr algn="just"/>
            <a:endParaRPr lang="es-MX" sz="3200" dirty="0"/>
          </a:p>
          <a:p>
            <a:pPr algn="just"/>
            <a:r>
              <a:rPr lang="es-MX" sz="3200" dirty="0" smtClean="0"/>
              <a:t>Profesor: Diego Chávez.</a:t>
            </a:r>
          </a:p>
          <a:p>
            <a:pPr algn="just"/>
            <a:r>
              <a:rPr lang="es-MX" sz="3200" dirty="0" smtClean="0"/>
              <a:t>Asignatura: Ed. Física y Salud.</a:t>
            </a:r>
          </a:p>
        </p:txBody>
      </p:sp>
      <p:pic>
        <p:nvPicPr>
          <p:cNvPr id="5" name="Picture 2" descr="C:\Users\Usuario\Desktop\insignia colegio azulita.png"/>
          <p:cNvPicPr/>
          <p:nvPr/>
        </p:nvPicPr>
        <p:blipFill>
          <a:blip r:embed="rId2">
            <a:extLst>
              <a:ext uri="{28A0092B-C50C-407E-A947-70E740481C1C}">
                <a14:useLocalDpi xmlns:a14="http://schemas.microsoft.com/office/drawing/2010/main" val="0"/>
              </a:ext>
            </a:extLst>
          </a:blip>
          <a:srcRect/>
          <a:stretch>
            <a:fillRect/>
          </a:stretch>
        </p:blipFill>
        <p:spPr bwMode="auto">
          <a:xfrm>
            <a:off x="10728160" y="160610"/>
            <a:ext cx="1125622" cy="1460978"/>
          </a:xfrm>
          <a:prstGeom prst="rect">
            <a:avLst/>
          </a:prstGeom>
          <a:noFill/>
          <a:ln>
            <a:noFill/>
          </a:ln>
          <a:extLst/>
        </p:spPr>
      </p:pic>
      <p:pic>
        <p:nvPicPr>
          <p:cNvPr id="1028" name="Picture 4" descr="De Educación Física: Máster: Nutrición, Actividad Física y Sal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205" y="3858573"/>
            <a:ext cx="3928895" cy="294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290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191069"/>
            <a:ext cx="10515600" cy="1325563"/>
          </a:xfrm>
        </p:spPr>
        <p:txBody>
          <a:bodyPr>
            <a:normAutofit fontScale="90000"/>
          </a:bodyPr>
          <a:lstStyle/>
          <a:p>
            <a:pPr algn="ctr"/>
            <a:r>
              <a:rPr lang="es-CL" dirty="0" smtClean="0"/>
              <a:t>Iniciaremos recordando:</a:t>
            </a:r>
            <a:br>
              <a:rPr lang="es-CL" dirty="0" smtClean="0"/>
            </a:br>
            <a:r>
              <a:rPr lang="es-CL" dirty="0" smtClean="0"/>
              <a:t>“La pirámide de alimentos”  </a:t>
            </a:r>
            <a:br>
              <a:rPr lang="es-CL" dirty="0" smtClean="0"/>
            </a:br>
            <a:endParaRPr lang="es-CL" dirty="0"/>
          </a:p>
        </p:txBody>
      </p:sp>
      <p:sp>
        <p:nvSpPr>
          <p:cNvPr id="3" name="Marcador de contenido 2"/>
          <p:cNvSpPr>
            <a:spLocks noGrp="1"/>
          </p:cNvSpPr>
          <p:nvPr>
            <p:ph idx="1"/>
          </p:nvPr>
        </p:nvSpPr>
        <p:spPr>
          <a:xfrm>
            <a:off x="0" y="1163096"/>
            <a:ext cx="12192000" cy="6166193"/>
          </a:xfrm>
        </p:spPr>
        <p:txBody>
          <a:bodyPr>
            <a:normAutofit/>
          </a:bodyPr>
          <a:lstStyle/>
          <a:p>
            <a:pPr marL="0" indent="0">
              <a:buNone/>
            </a:pPr>
            <a:r>
              <a:rPr lang="es-MX" sz="2400" dirty="0" smtClean="0"/>
              <a:t>La pirámide alimenticia es una estructura en forma de pirámide que señala el alimento y qué cantidad comer, como por ejemplo comer más cantidad de alimentos que están en la base de la pirámide y disminuir su consumo hacia la cima. </a:t>
            </a:r>
            <a:endParaRPr lang="es-MX" sz="2400" dirty="0"/>
          </a:p>
          <a:p>
            <a:r>
              <a:rPr lang="es-MX" sz="2400" dirty="0" smtClean="0"/>
              <a:t>La primera parte indica a la actividad física (a más actividad física mas gasto de energía, a menos actividad física menos consumo de energía(alimentación)), equilibrio emocional y beber agua entre 4 a 6 vasos de agua diarios.</a:t>
            </a:r>
          </a:p>
          <a:p>
            <a:r>
              <a:rPr lang="es-MX" sz="2400" dirty="0" smtClean="0"/>
              <a:t>En la segunda parte de abajo hacia arriba indican las pastas, harina, arroz, papas. </a:t>
            </a:r>
          </a:p>
          <a:p>
            <a:r>
              <a:rPr lang="es-MX" sz="2400" dirty="0" smtClean="0"/>
              <a:t>En la tercera parte indican  frutas, verduras, aceite de oliva. </a:t>
            </a:r>
          </a:p>
          <a:p>
            <a:r>
              <a:rPr lang="es-MX" sz="2400" dirty="0" smtClean="0"/>
              <a:t>En la cuarta parte indican quesos, lácteos, leches, huevos, pescados. </a:t>
            </a:r>
          </a:p>
          <a:p>
            <a:r>
              <a:rPr lang="es-MX" sz="2400" dirty="0" smtClean="0"/>
              <a:t>En la quinta parte indican carnes, embutidos. </a:t>
            </a:r>
          </a:p>
          <a:p>
            <a:r>
              <a:rPr lang="es-MX" sz="2400" dirty="0" smtClean="0"/>
              <a:t>En la sexta parte indican dulces, chocolate, bebidas. </a:t>
            </a:r>
          </a:p>
          <a:p>
            <a:pPr marL="0" indent="0">
              <a:buNone/>
            </a:pPr>
            <a:endParaRPr lang="es-MX" dirty="0"/>
          </a:p>
        </p:txBody>
      </p:sp>
      <p:sp>
        <p:nvSpPr>
          <p:cNvPr id="5" name="Flecha derecha 4"/>
          <p:cNvSpPr/>
          <p:nvPr/>
        </p:nvSpPr>
        <p:spPr>
          <a:xfrm>
            <a:off x="1323833" y="5841242"/>
            <a:ext cx="9812740" cy="791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Ejemplo de pirámide alimenticia</a:t>
            </a:r>
            <a:endParaRPr lang="es-CL" dirty="0"/>
          </a:p>
        </p:txBody>
      </p:sp>
    </p:spTree>
    <p:extLst>
      <p:ext uri="{BB962C8B-B14F-4D97-AF65-F5344CB8AC3E}">
        <p14:creationId xmlns:p14="http://schemas.microsoft.com/office/powerpoint/2010/main" val="3400933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contenido 2"/>
          <p:cNvSpPr>
            <a:spLocks noGrp="1"/>
          </p:cNvSpPr>
          <p:nvPr>
            <p:ph idx="1"/>
          </p:nvPr>
        </p:nvSpPr>
        <p:spPr/>
        <p:txBody>
          <a:bodyPr/>
          <a:lstStyle/>
          <a:p>
            <a:endParaRPr lang="es-CL"/>
          </a:p>
        </p:txBody>
      </p:sp>
      <p:pic>
        <p:nvPicPr>
          <p:cNvPr id="6" name="Imagen 5"/>
          <p:cNvPicPr>
            <a:picLocks noChangeAspect="1"/>
          </p:cNvPicPr>
          <p:nvPr/>
        </p:nvPicPr>
        <p:blipFill>
          <a:blip r:embed="rId2"/>
          <a:stretch>
            <a:fillRect/>
          </a:stretch>
        </p:blipFill>
        <p:spPr>
          <a:xfrm>
            <a:off x="1" y="0"/>
            <a:ext cx="12192000" cy="6868160"/>
          </a:xfrm>
          <a:prstGeom prst="rect">
            <a:avLst/>
          </a:prstGeom>
        </p:spPr>
      </p:pic>
    </p:spTree>
    <p:extLst>
      <p:ext uri="{BB962C8B-B14F-4D97-AF65-F5344CB8AC3E}">
        <p14:creationId xmlns:p14="http://schemas.microsoft.com/office/powerpoint/2010/main" val="259533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Actividad 1: “Selección de alimentos diarios” </a:t>
            </a:r>
            <a:endParaRPr lang="es-CL" dirty="0"/>
          </a:p>
        </p:txBody>
      </p:sp>
      <p:sp>
        <p:nvSpPr>
          <p:cNvPr id="3" name="Marcador de contenido 2"/>
          <p:cNvSpPr>
            <a:spLocks noGrp="1"/>
          </p:cNvSpPr>
          <p:nvPr>
            <p:ph idx="1"/>
          </p:nvPr>
        </p:nvSpPr>
        <p:spPr>
          <a:xfrm>
            <a:off x="0" y="1825625"/>
            <a:ext cx="12192000" cy="5032375"/>
          </a:xfrm>
        </p:spPr>
        <p:txBody>
          <a:bodyPr>
            <a:normAutofit/>
          </a:bodyPr>
          <a:lstStyle/>
          <a:p>
            <a:pPr marL="0" indent="0">
              <a:buNone/>
            </a:pPr>
            <a:r>
              <a:rPr lang="es-CL" dirty="0" smtClean="0"/>
              <a:t>Ahora que identificas los alimentos de la pirámide alimenticia, crea un listado registrando todos los alimentos que consumes durante un día desde que te levantas por la mañana hasta que te acuestas por la tarde-noche. </a:t>
            </a:r>
          </a:p>
          <a:p>
            <a:r>
              <a:rPr lang="es-CL" b="1" dirty="0" smtClean="0"/>
              <a:t>Materiales: </a:t>
            </a:r>
            <a:r>
              <a:rPr lang="es-CL" dirty="0" smtClean="0"/>
              <a:t>cuaderno y lápiz. </a:t>
            </a:r>
          </a:p>
          <a:p>
            <a:r>
              <a:rPr lang="es-CL" b="1" dirty="0" smtClean="0"/>
              <a:t>Prepara la pirámide en tu cuaderno: </a:t>
            </a:r>
            <a:r>
              <a:rPr lang="es-CL" dirty="0" smtClean="0"/>
              <a:t>dibuja la pirámide alimenticia en tu cuaderno. </a:t>
            </a:r>
          </a:p>
          <a:p>
            <a:r>
              <a:rPr lang="es-CL" b="1" dirty="0" smtClean="0"/>
              <a:t>Descripción de la actividad: </a:t>
            </a:r>
            <a:r>
              <a:rPr lang="es-CL" dirty="0" smtClean="0"/>
              <a:t>Identifica los alimentos que consumes en el diario vivir, escribiendo todas las comidas que consumes durante un día normal. </a:t>
            </a:r>
            <a:endParaRPr lang="es-CL" dirty="0"/>
          </a:p>
          <a:p>
            <a:r>
              <a:rPr lang="es-CL" b="1" dirty="0" smtClean="0"/>
              <a:t>Por ejemplo: </a:t>
            </a:r>
            <a:r>
              <a:rPr lang="es-CL" dirty="0" smtClean="0"/>
              <a:t>desayuno (pan con mantequilla y té), colación (plátano) almuerzo(tallarines con salsa de tomate) once(pan con pate o mantequilla) </a:t>
            </a:r>
            <a:endParaRPr lang="es-CL" b="1" dirty="0" smtClean="0"/>
          </a:p>
        </p:txBody>
      </p:sp>
    </p:spTree>
    <p:extLst>
      <p:ext uri="{BB962C8B-B14F-4D97-AF65-F5344CB8AC3E}">
        <p14:creationId xmlns:p14="http://schemas.microsoft.com/office/powerpoint/2010/main" val="256614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pPr algn="ctr"/>
            <a:r>
              <a:rPr lang="es-CL" dirty="0" smtClean="0"/>
              <a:t>Actividad 2: “identifica los alimentos con la pirámide” </a:t>
            </a:r>
            <a:endParaRPr lang="es-CL" dirty="0"/>
          </a:p>
        </p:txBody>
      </p:sp>
      <p:sp>
        <p:nvSpPr>
          <p:cNvPr id="3" name="Marcador de contenido 2"/>
          <p:cNvSpPr>
            <a:spLocks noGrp="1"/>
          </p:cNvSpPr>
          <p:nvPr>
            <p:ph idx="1"/>
          </p:nvPr>
        </p:nvSpPr>
        <p:spPr>
          <a:xfrm>
            <a:off x="0" y="1325562"/>
            <a:ext cx="12192000" cy="5532438"/>
          </a:xfrm>
        </p:spPr>
        <p:txBody>
          <a:bodyPr>
            <a:normAutofit fontScale="92500" lnSpcReduction="10000"/>
          </a:bodyPr>
          <a:lstStyle/>
          <a:p>
            <a:r>
              <a:rPr lang="es-CL" dirty="0" smtClean="0"/>
              <a:t>Ahora que tienes todos los alimentos que consumes en el día y escritos en el cuaderno, ayúdate con la pirámide y otórgale una estrella a cada alimento que consumas en la parte derecha de ella como aparece mas abajo en ejemplo de las estrellas. </a:t>
            </a:r>
          </a:p>
          <a:p>
            <a:pPr marL="0" indent="0">
              <a:buNone/>
            </a:pPr>
            <a:r>
              <a:rPr lang="es-CL" dirty="0" smtClean="0"/>
              <a:t>Ejemplo: ubica una o más estrellas en todas las divisiones de la pirámide con relación al listado que tienes en tu cuaderno.</a:t>
            </a:r>
            <a:endParaRPr lang="es-CL" dirty="0"/>
          </a:p>
          <a:p>
            <a:pPr marL="0" indent="0">
              <a:buNone/>
            </a:pPr>
            <a:endParaRPr lang="es-CL" dirty="0" smtClean="0"/>
          </a:p>
          <a:p>
            <a:pPr marL="0" indent="0">
              <a:buNone/>
            </a:pPr>
            <a:r>
              <a:rPr lang="es-CL" dirty="0"/>
              <a:t>	</a:t>
            </a:r>
            <a:r>
              <a:rPr lang="es-CL" dirty="0" smtClean="0"/>
              <a:t>					Con esta actividad podemos identificar </a:t>
            </a:r>
          </a:p>
          <a:p>
            <a:pPr marL="0" indent="0">
              <a:buNone/>
            </a:pPr>
            <a:r>
              <a:rPr lang="es-CL" dirty="0"/>
              <a:t>	</a:t>
            </a:r>
            <a:r>
              <a:rPr lang="es-CL" dirty="0" smtClean="0"/>
              <a:t>					 la cantidad de estrellas que acumulas en </a:t>
            </a:r>
          </a:p>
          <a:p>
            <a:pPr marL="0" indent="0">
              <a:buNone/>
            </a:pPr>
            <a:r>
              <a:rPr lang="es-CL" dirty="0"/>
              <a:t>	</a:t>
            </a:r>
            <a:r>
              <a:rPr lang="es-CL" dirty="0" smtClean="0"/>
              <a:t>					 cada casilla de la pirámide alimenticia. </a:t>
            </a:r>
          </a:p>
          <a:p>
            <a:pPr marL="0" indent="0">
              <a:buNone/>
            </a:pPr>
            <a:r>
              <a:rPr lang="es-CL" dirty="0"/>
              <a:t>	</a:t>
            </a:r>
            <a:r>
              <a:rPr lang="es-CL" dirty="0" smtClean="0"/>
              <a:t>					Recuerda que la alimentación saludable </a:t>
            </a:r>
          </a:p>
          <a:p>
            <a:pPr marL="0" indent="0">
              <a:buNone/>
            </a:pPr>
            <a:r>
              <a:rPr lang="es-CL" dirty="0"/>
              <a:t>	</a:t>
            </a:r>
            <a:r>
              <a:rPr lang="es-CL" dirty="0" smtClean="0"/>
              <a:t>					 consiste en consumir alimentos de manera </a:t>
            </a:r>
          </a:p>
          <a:p>
            <a:pPr marL="0" indent="0">
              <a:buNone/>
            </a:pPr>
            <a:r>
              <a:rPr lang="es-CL" dirty="0"/>
              <a:t>	</a:t>
            </a:r>
            <a:r>
              <a:rPr lang="es-CL" dirty="0" smtClean="0"/>
              <a:t>					 equilibrada y en conjunto con la actividad 							 física. </a:t>
            </a:r>
            <a:endParaRPr lang="es-CL" dirty="0"/>
          </a:p>
        </p:txBody>
      </p:sp>
      <p:pic>
        <p:nvPicPr>
          <p:cNvPr id="5" name="Imagen 4"/>
          <p:cNvPicPr>
            <a:picLocks noChangeAspect="1"/>
          </p:cNvPicPr>
          <p:nvPr/>
        </p:nvPicPr>
        <p:blipFill>
          <a:blip r:embed="rId2"/>
          <a:stretch>
            <a:fillRect/>
          </a:stretch>
        </p:blipFill>
        <p:spPr>
          <a:xfrm>
            <a:off x="588430" y="3111690"/>
            <a:ext cx="4745569" cy="3555810"/>
          </a:xfrm>
          <a:prstGeom prst="rect">
            <a:avLst/>
          </a:prstGeom>
        </p:spPr>
      </p:pic>
    </p:spTree>
    <p:extLst>
      <p:ext uri="{BB962C8B-B14F-4D97-AF65-F5344CB8AC3E}">
        <p14:creationId xmlns:p14="http://schemas.microsoft.com/office/powerpoint/2010/main" val="28066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es-CL" dirty="0" smtClean="0"/>
              <a:t>Actividad 3: “Desarrollo de la Actividad física” </a:t>
            </a:r>
            <a:endParaRPr lang="es-CL" dirty="0"/>
          </a:p>
        </p:txBody>
      </p:sp>
      <p:sp>
        <p:nvSpPr>
          <p:cNvPr id="3" name="Marcador de contenido 2"/>
          <p:cNvSpPr>
            <a:spLocks noGrp="1"/>
          </p:cNvSpPr>
          <p:nvPr>
            <p:ph idx="1"/>
          </p:nvPr>
        </p:nvSpPr>
        <p:spPr>
          <a:xfrm>
            <a:off x="0" y="1325562"/>
            <a:ext cx="12192000" cy="5532437"/>
          </a:xfrm>
        </p:spPr>
        <p:txBody>
          <a:bodyPr>
            <a:normAutofit lnSpcReduction="10000"/>
          </a:bodyPr>
          <a:lstStyle/>
          <a:p>
            <a:pPr marL="0" indent="0">
              <a:buNone/>
            </a:pPr>
            <a:r>
              <a:rPr lang="es-MX" i="1" dirty="0"/>
              <a:t>IMPORTANTE: las actividades practicas deben estar acompañadas por un adulto que oriente y supervise al niño o niña, en lo posible y  evitar  accidentes</a:t>
            </a:r>
            <a:r>
              <a:rPr lang="es-MX" i="1" dirty="0" smtClean="0"/>
              <a:t>.</a:t>
            </a:r>
            <a:endParaRPr lang="es-CL" dirty="0" smtClean="0"/>
          </a:p>
          <a:p>
            <a:pPr marL="0" indent="0">
              <a:buNone/>
            </a:pPr>
            <a:r>
              <a:rPr lang="es-CL" dirty="0" smtClean="0"/>
              <a:t>Antes de iniciar la actividad será necesario que cuentes con ropa liviana, un vaso o botella con agua y una toalla. </a:t>
            </a:r>
          </a:p>
          <a:p>
            <a:r>
              <a:rPr lang="es-CL" b="1" dirty="0" smtClean="0"/>
              <a:t>Calentamiento individual: </a:t>
            </a:r>
          </a:p>
          <a:p>
            <a:pPr marL="0" indent="0">
              <a:buNone/>
            </a:pPr>
            <a:r>
              <a:rPr lang="es-CL" dirty="0" smtClean="0"/>
              <a:t>1. Trote en lugar durante 30 </a:t>
            </a:r>
            <a:r>
              <a:rPr lang="es-CL" dirty="0" err="1" smtClean="0"/>
              <a:t>seg</a:t>
            </a:r>
            <a:r>
              <a:rPr lang="es-CL" dirty="0" smtClean="0"/>
              <a:t>. </a:t>
            </a:r>
          </a:p>
          <a:p>
            <a:pPr marL="0" indent="0">
              <a:buNone/>
            </a:pPr>
            <a:r>
              <a:rPr lang="es-CL" dirty="0" smtClean="0"/>
              <a:t>2. Taloneo en el lugar durante 30 </a:t>
            </a:r>
            <a:r>
              <a:rPr lang="es-CL" dirty="0" err="1" smtClean="0"/>
              <a:t>seg</a:t>
            </a:r>
            <a:r>
              <a:rPr lang="es-CL" dirty="0" smtClean="0"/>
              <a:t>.</a:t>
            </a:r>
          </a:p>
          <a:p>
            <a:pPr marL="0" indent="0">
              <a:buNone/>
            </a:pPr>
            <a:r>
              <a:rPr lang="es-CL" dirty="0" smtClean="0"/>
              <a:t>3.  </a:t>
            </a:r>
            <a:r>
              <a:rPr lang="es-CL" dirty="0" err="1" smtClean="0"/>
              <a:t>Skipping</a:t>
            </a:r>
            <a:r>
              <a:rPr lang="es-CL" dirty="0" smtClean="0"/>
              <a:t> durante 30 </a:t>
            </a:r>
            <a:r>
              <a:rPr lang="es-CL" dirty="0" err="1" smtClean="0"/>
              <a:t>seg</a:t>
            </a:r>
            <a:r>
              <a:rPr lang="es-CL" dirty="0" smtClean="0"/>
              <a:t>. </a:t>
            </a:r>
          </a:p>
          <a:p>
            <a:pPr marL="0" indent="0">
              <a:buNone/>
            </a:pPr>
            <a:r>
              <a:rPr lang="es-CL" dirty="0" smtClean="0"/>
              <a:t>4.  Santos de rana hacia arriba a pies separados </a:t>
            </a:r>
            <a:r>
              <a:rPr lang="es-CL" dirty="0"/>
              <a:t>5</a:t>
            </a:r>
            <a:r>
              <a:rPr lang="es-CL" dirty="0" smtClean="0"/>
              <a:t> veces.</a:t>
            </a:r>
          </a:p>
          <a:p>
            <a:pPr marL="0" indent="0">
              <a:buNone/>
            </a:pPr>
            <a:r>
              <a:rPr lang="es-CL" dirty="0" smtClean="0"/>
              <a:t>5. Descansar 1 minuto y repetir 2 veces más como mínimo. </a:t>
            </a:r>
          </a:p>
          <a:p>
            <a:pPr marL="0" indent="0">
              <a:buNone/>
            </a:pPr>
            <a:r>
              <a:rPr lang="es-CL" dirty="0" smtClean="0"/>
              <a:t>6. Si quiere realizar otra actividad ingrese al Link y realice el baile completo.</a:t>
            </a:r>
          </a:p>
          <a:p>
            <a:pPr marL="0" indent="0">
              <a:buNone/>
            </a:pPr>
            <a:r>
              <a:rPr lang="es-CL" dirty="0">
                <a:hlinkClick r:id="rId2"/>
              </a:rPr>
              <a:t>https://</a:t>
            </a:r>
            <a:r>
              <a:rPr lang="es-CL" dirty="0" smtClean="0">
                <a:hlinkClick r:id="rId2"/>
              </a:rPr>
              <a:t>www.youtube.com/watch?v=2XtLEp0XAII</a:t>
            </a:r>
            <a:r>
              <a:rPr lang="es-CL" dirty="0" smtClean="0"/>
              <a:t> (</a:t>
            </a:r>
            <a:r>
              <a:rPr lang="es-CL" dirty="0" err="1" smtClean="0"/>
              <a:t>Just</a:t>
            </a:r>
            <a:r>
              <a:rPr lang="es-CL" dirty="0" smtClean="0"/>
              <a:t> Dance </a:t>
            </a:r>
            <a:r>
              <a:rPr lang="es-CL" dirty="0" err="1" smtClean="0"/>
              <a:t>Fortnite</a:t>
            </a:r>
            <a:r>
              <a:rPr lang="es-CL" dirty="0" smtClean="0"/>
              <a:t>) </a:t>
            </a:r>
          </a:p>
          <a:p>
            <a:pPr marL="0" indent="0">
              <a:buNone/>
            </a:pPr>
            <a:endParaRPr lang="es-CL" dirty="0" smtClean="0"/>
          </a:p>
          <a:p>
            <a:pPr marL="0" indent="0">
              <a:buNone/>
            </a:pPr>
            <a:endParaRPr lang="es-CL" dirty="0" smtClean="0"/>
          </a:p>
        </p:txBody>
      </p:sp>
      <p:pic>
        <p:nvPicPr>
          <p:cNvPr id="2050" name="Picture 2" descr="JUEGOS DE CALENTAMIENTO Y VUELTA A LA CALMA. (con imágen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2846" y="2516850"/>
            <a:ext cx="2915172" cy="3102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913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91068"/>
            <a:ext cx="12192000" cy="5540992"/>
          </a:xfrm>
        </p:spPr>
        <p:txBody>
          <a:bodyPr>
            <a:normAutofit fontScale="92500" lnSpcReduction="20000"/>
          </a:bodyPr>
          <a:lstStyle/>
          <a:p>
            <a:r>
              <a:rPr lang="es-CL" b="1" dirty="0" smtClean="0"/>
              <a:t>Desarrollo: </a:t>
            </a:r>
            <a:r>
              <a:rPr lang="es-CL" dirty="0" smtClean="0"/>
              <a:t>trabajar con el esquema corporal, la orientación espacial, la memoria y la habilidad motriz de locomoción. </a:t>
            </a:r>
          </a:p>
          <a:p>
            <a:r>
              <a:rPr lang="es-CL" b="1" dirty="0" smtClean="0"/>
              <a:t>Juego “la memoria del pulpo”: </a:t>
            </a:r>
            <a:r>
              <a:rPr lang="es-CL" dirty="0"/>
              <a:t>primero debes tener la ayuda de un familiar y señalar un lugar donde dejarán los objetos, luego el familiar debe generar un listado con 8 u más implementos del hogar como; cepillo, vaso, fruta o verdura, hoja, cojín, etc. El familiar puede repetir el listado hasta 4 veces máximo y cuando haya terminado el estudiante podrá salir en busca de los objetos, dejándolos en el lugar señalado de 1 en 1 o como estime conveniente. Al finalizar harán la revisión de los objetos. Si el alumno logra conseguir el listado, le toca jugar al familiar. Y quien gane repite la acción de nombrar los objetos. </a:t>
            </a:r>
            <a:endParaRPr lang="es-CL" dirty="0" smtClean="0"/>
          </a:p>
          <a:p>
            <a:r>
              <a:rPr lang="es-CL" b="1" dirty="0" smtClean="0"/>
              <a:t>Variantes del juego: </a:t>
            </a:r>
          </a:p>
          <a:p>
            <a:r>
              <a:rPr lang="es-CL" dirty="0" smtClean="0"/>
              <a:t>El alumno utiliza vendaje y el familiar orienta vocalmente la lateralidad u orientación en derecha, izquierda, arriba o abajo, etc. Total </a:t>
            </a:r>
            <a:r>
              <a:rPr lang="es-CL" dirty="0"/>
              <a:t>5</a:t>
            </a:r>
            <a:r>
              <a:rPr lang="es-CL" dirty="0" smtClean="0"/>
              <a:t> objetos a encontrar. / Puede saltar una lateralidad de pie de ida y la otra lateralidad de vuelta, o a pies juntos. </a:t>
            </a:r>
          </a:p>
          <a:p>
            <a:pPr marL="0" indent="0">
              <a:buNone/>
            </a:pPr>
            <a:endParaRPr lang="es-CL" b="1" dirty="0" smtClean="0"/>
          </a:p>
          <a:p>
            <a:pPr marL="0" indent="0">
              <a:buNone/>
            </a:pPr>
            <a:r>
              <a:rPr lang="es-CL" dirty="0" smtClean="0"/>
              <a:t> </a:t>
            </a:r>
            <a:endParaRPr lang="es-CL" dirty="0"/>
          </a:p>
        </p:txBody>
      </p:sp>
      <p:pic>
        <p:nvPicPr>
          <p:cNvPr id="1026" name="Picture 2" descr="Todos a jugar: 24 RETOS, PRUEBAS Y JUEGOS CON LOS OJOS VEND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487" y="4857370"/>
            <a:ext cx="3623387" cy="200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6565" y="5125884"/>
            <a:ext cx="10515600" cy="1325563"/>
          </a:xfrm>
        </p:spPr>
        <p:txBody>
          <a:bodyPr/>
          <a:lstStyle/>
          <a:p>
            <a:r>
              <a:rPr lang="es-CL" dirty="0" smtClean="0"/>
              <a:t>Vuelve nuevamente a la guía y responde. </a:t>
            </a:r>
            <a:endParaRPr lang="es-CL" dirty="0"/>
          </a:p>
        </p:txBody>
      </p:sp>
      <p:sp>
        <p:nvSpPr>
          <p:cNvPr id="3" name="Marcador de contenido 2"/>
          <p:cNvSpPr>
            <a:spLocks noGrp="1"/>
          </p:cNvSpPr>
          <p:nvPr>
            <p:ph idx="1"/>
          </p:nvPr>
        </p:nvSpPr>
        <p:spPr>
          <a:xfrm>
            <a:off x="0" y="409433"/>
            <a:ext cx="12192000" cy="4544703"/>
          </a:xfrm>
        </p:spPr>
        <p:txBody>
          <a:bodyPr>
            <a:normAutofit/>
          </a:bodyPr>
          <a:lstStyle/>
          <a:p>
            <a:r>
              <a:rPr lang="es-CL" b="1" dirty="0" smtClean="0"/>
              <a:t>Finalizar la clase con dos ejercicios de relajación: </a:t>
            </a:r>
          </a:p>
          <a:p>
            <a:pPr marL="0" indent="0">
              <a:buNone/>
            </a:pPr>
            <a:r>
              <a:rPr lang="es-CL" dirty="0" smtClean="0"/>
              <a:t>Junto con tu familiar realizaran ejercicios de movilidad articular, repetir cada imagen 10 veces,  en silencio inhalo y exhalo:</a:t>
            </a:r>
          </a:p>
          <a:p>
            <a:pPr marL="0" indent="0">
              <a:buNone/>
            </a:pPr>
            <a:endParaRPr lang="es-CL" b="1" dirty="0" smtClean="0"/>
          </a:p>
          <a:p>
            <a:pPr marL="0" indent="0">
              <a:buNone/>
            </a:pPr>
            <a:r>
              <a:rPr lang="es-CL" b="1" dirty="0" smtClean="0"/>
              <a:t>Cuello:</a:t>
            </a:r>
          </a:p>
          <a:p>
            <a:pPr marL="0" indent="0">
              <a:buNone/>
            </a:pPr>
            <a:r>
              <a:rPr lang="es-CL" dirty="0" smtClean="0"/>
              <a:t>					</a:t>
            </a:r>
          </a:p>
          <a:p>
            <a:pPr marL="0" indent="0">
              <a:buNone/>
            </a:pPr>
            <a:r>
              <a:rPr lang="es-CL" b="1" dirty="0" smtClean="0"/>
              <a:t>Hombros: </a:t>
            </a:r>
          </a:p>
          <a:p>
            <a:pPr marL="0" indent="0">
              <a:buNone/>
            </a:pPr>
            <a:endParaRPr lang="es-CL" dirty="0" smtClean="0"/>
          </a:p>
          <a:p>
            <a:pPr marL="0" indent="0">
              <a:buNone/>
            </a:pPr>
            <a:r>
              <a:rPr lang="es-CL" dirty="0" smtClean="0"/>
              <a:t>Arriba y abajo				adelante y atrás 			        </a:t>
            </a:r>
            <a:endParaRPr lang="es-CL" dirty="0"/>
          </a:p>
          <a:p>
            <a:pPr marL="0" indent="0">
              <a:buNone/>
            </a:pPr>
            <a:endParaRPr lang="es-CL" dirty="0"/>
          </a:p>
        </p:txBody>
      </p:sp>
      <p:pic>
        <p:nvPicPr>
          <p:cNvPr id="5" name="Imagen 4"/>
          <p:cNvPicPr>
            <a:picLocks noChangeAspect="1"/>
          </p:cNvPicPr>
          <p:nvPr/>
        </p:nvPicPr>
        <p:blipFill>
          <a:blip r:embed="rId2"/>
          <a:stretch>
            <a:fillRect/>
          </a:stretch>
        </p:blipFill>
        <p:spPr>
          <a:xfrm>
            <a:off x="2201541" y="1906744"/>
            <a:ext cx="1304925" cy="819150"/>
          </a:xfrm>
          <a:prstGeom prst="rect">
            <a:avLst/>
          </a:prstGeom>
        </p:spPr>
      </p:pic>
      <p:pic>
        <p:nvPicPr>
          <p:cNvPr id="6" name="Imagen 5"/>
          <p:cNvPicPr>
            <a:picLocks noChangeAspect="1"/>
          </p:cNvPicPr>
          <p:nvPr/>
        </p:nvPicPr>
        <p:blipFill>
          <a:blip r:embed="rId3"/>
          <a:stretch>
            <a:fillRect/>
          </a:stretch>
        </p:blipFill>
        <p:spPr>
          <a:xfrm>
            <a:off x="4437540" y="1986459"/>
            <a:ext cx="1485900" cy="695325"/>
          </a:xfrm>
          <a:prstGeom prst="rect">
            <a:avLst/>
          </a:prstGeom>
        </p:spPr>
      </p:pic>
      <p:pic>
        <p:nvPicPr>
          <p:cNvPr id="7" name="Imagen 6"/>
          <p:cNvPicPr>
            <a:picLocks noChangeAspect="1"/>
          </p:cNvPicPr>
          <p:nvPr/>
        </p:nvPicPr>
        <p:blipFill>
          <a:blip r:embed="rId4"/>
          <a:stretch>
            <a:fillRect/>
          </a:stretch>
        </p:blipFill>
        <p:spPr>
          <a:xfrm>
            <a:off x="2232147" y="3158674"/>
            <a:ext cx="1895475" cy="1552575"/>
          </a:xfrm>
          <a:prstGeom prst="rect">
            <a:avLst/>
          </a:prstGeom>
        </p:spPr>
      </p:pic>
      <p:pic>
        <p:nvPicPr>
          <p:cNvPr id="8" name="Imagen 7"/>
          <p:cNvPicPr>
            <a:picLocks noChangeAspect="1"/>
          </p:cNvPicPr>
          <p:nvPr/>
        </p:nvPicPr>
        <p:blipFill>
          <a:blip r:embed="rId5"/>
          <a:stretch>
            <a:fillRect/>
          </a:stretch>
        </p:blipFill>
        <p:spPr>
          <a:xfrm>
            <a:off x="3837465" y="3156611"/>
            <a:ext cx="1200150" cy="1552575"/>
          </a:xfrm>
          <a:prstGeom prst="rect">
            <a:avLst/>
          </a:prstGeom>
        </p:spPr>
      </p:pic>
      <p:pic>
        <p:nvPicPr>
          <p:cNvPr id="9" name="Imagen 8"/>
          <p:cNvPicPr>
            <a:picLocks noChangeAspect="1"/>
          </p:cNvPicPr>
          <p:nvPr/>
        </p:nvPicPr>
        <p:blipFill>
          <a:blip r:embed="rId6"/>
          <a:stretch>
            <a:fillRect/>
          </a:stretch>
        </p:blipFill>
        <p:spPr>
          <a:xfrm>
            <a:off x="7883154" y="3194710"/>
            <a:ext cx="1371600" cy="1476375"/>
          </a:xfrm>
          <a:prstGeom prst="rect">
            <a:avLst/>
          </a:prstGeom>
        </p:spPr>
      </p:pic>
      <p:pic>
        <p:nvPicPr>
          <p:cNvPr id="10" name="Imagen 9"/>
          <p:cNvPicPr>
            <a:picLocks noChangeAspect="1"/>
          </p:cNvPicPr>
          <p:nvPr/>
        </p:nvPicPr>
        <p:blipFill>
          <a:blip r:embed="rId7"/>
          <a:stretch>
            <a:fillRect/>
          </a:stretch>
        </p:blipFill>
        <p:spPr>
          <a:xfrm>
            <a:off x="9241782" y="3242335"/>
            <a:ext cx="1123950" cy="1428750"/>
          </a:xfrm>
          <a:prstGeom prst="rect">
            <a:avLst/>
          </a:prstGeom>
        </p:spPr>
      </p:pic>
    </p:spTree>
    <p:extLst>
      <p:ext uri="{BB962C8B-B14F-4D97-AF65-F5344CB8AC3E}">
        <p14:creationId xmlns:p14="http://schemas.microsoft.com/office/powerpoint/2010/main" val="2757695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1218</TotalTime>
  <Words>765</Words>
  <Application>Microsoft Office PowerPoint</Application>
  <PresentationFormat>Personalizado</PresentationFormat>
  <Paragraphs>56</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Material de Apoyo para guía n°8 en 4° Básicos.  Tema: “Recordemos la pirámide de alimentos  y la actividad física”. </vt:lpstr>
      <vt:lpstr>Iniciaremos recordando: “La pirámide de alimentos”   </vt:lpstr>
      <vt:lpstr>Presentación de PowerPoint</vt:lpstr>
      <vt:lpstr>Actividad 1: “Selección de alimentos diarios” </vt:lpstr>
      <vt:lpstr>Actividad 2: “identifica los alimentos con la pirámide” </vt:lpstr>
      <vt:lpstr>Actividad 3: “Desarrollo de la Actividad física” </vt:lpstr>
      <vt:lpstr>Presentación de PowerPoint</vt:lpstr>
      <vt:lpstr>Vuelve nuevamente a la guía y responde.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higiene personal</dc:title>
  <dc:creator>Cuenta Microsoft</dc:creator>
  <cp:lastModifiedBy>Notebook10</cp:lastModifiedBy>
  <cp:revision>151</cp:revision>
  <dcterms:created xsi:type="dcterms:W3CDTF">2020-03-21T01:23:08Z</dcterms:created>
  <dcterms:modified xsi:type="dcterms:W3CDTF">2020-05-23T23:08:45Z</dcterms:modified>
</cp:coreProperties>
</file>