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320" r:id="rId5"/>
    <p:sldId id="260" r:id="rId6"/>
    <p:sldId id="259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25C9E-85C5-42FC-AD12-BCA982DCAB8C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9AE7C2-470B-40D8-86D1-D486D39CA9E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7642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>
            <a:extLst>
              <a:ext uri="{FF2B5EF4-FFF2-40B4-BE49-F238E27FC236}">
                <a16:creationId xmlns:a16="http://schemas.microsoft.com/office/drawing/2014/main" id="{D401B24F-D2D0-4F7A-8679-9EA3470920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98BC8B8-E1AD-49DF-8CB8-74505F036921}" type="slidenum">
              <a:rPr lang="es-CL" altLang="es-CL"/>
              <a:pPr eaLnBrk="1" hangingPunct="1"/>
              <a:t>4</a:t>
            </a:fld>
            <a:endParaRPr lang="es-CL" altLang="es-CL"/>
          </a:p>
        </p:txBody>
      </p:sp>
      <p:sp>
        <p:nvSpPr>
          <p:cNvPr id="91139" name="Rectangle 2">
            <a:extLst>
              <a:ext uri="{FF2B5EF4-FFF2-40B4-BE49-F238E27FC236}">
                <a16:creationId xmlns:a16="http://schemas.microsoft.com/office/drawing/2014/main" id="{2CA53D28-44D7-4EF8-A0C2-5069667A61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>
            <a:extLst>
              <a:ext uri="{FF2B5EF4-FFF2-40B4-BE49-F238E27FC236}">
                <a16:creationId xmlns:a16="http://schemas.microsoft.com/office/drawing/2014/main" id="{77556A69-750D-4304-BFBD-AC9BFDA255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altLang="es-C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9B0FDB-0CBE-4ED8-B24C-244F738A6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84CD9C4-5C3C-4198-9A08-49502AF781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89B1D8-D3C9-412E-A806-45C7FC50D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1EB5-A3EF-4621-8E03-DCF1D175E986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E75564-3A88-4C99-ACF8-3B6A2CEA0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B7EA8E-D7D9-4FB7-A79E-BB420BC0E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C5D8-898C-43EC-B3BC-2BF13331D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6097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E3563-7E50-482C-AAD8-47F2AF130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305482F-8AE4-4DA6-ACF8-6555DF6F77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F134B1-3654-48A7-8EB7-4365268A0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1EB5-A3EF-4621-8E03-DCF1D175E986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079FB5-3F3A-47F7-A2F7-E9523E08D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DB0FB1-E113-4193-8D8D-79BC2C3E5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C5D8-898C-43EC-B3BC-2BF13331D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4438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8948312-0132-48CC-B517-07152D96E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164EABB-010B-42DE-B55D-CFD65C123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A9D0AF-83EB-4F2C-B206-C8BCFD56A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1EB5-A3EF-4621-8E03-DCF1D175E986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97BC0D-E344-49A1-81A6-0464687E5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6AE12F-0F8E-48DF-9266-C72D648A1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C5D8-898C-43EC-B3BC-2BF13331D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2100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38FADF-873E-4F0C-A6D3-B5F8A65A1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2CC92C-6A76-4570-84E8-ECFEE822C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080E60-AFFB-46DA-AE38-167E1C852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1EB5-A3EF-4621-8E03-DCF1D175E986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FE26D-96F8-4484-B28C-65AF4567E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D287A5-6FE9-446F-9FE7-57944E903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C5D8-898C-43EC-B3BC-2BF13331D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0697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FD9DB9-3481-4F7F-B95C-63A909A81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5D960B-F494-4090-879C-B18DF4FC3A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8AD94E-4B12-4DEB-AA87-DA1FC8433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1EB5-A3EF-4621-8E03-DCF1D175E986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B9ABA9-8888-46A8-B7EF-6C3A0FC4E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FD5CE9-E648-4535-A15C-612AFB088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C5D8-898C-43EC-B3BC-2BF13331D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7503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B84A2D-A707-4E75-9116-35DB28B5C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BD0238-4C7E-4B71-AD89-2A51BA2B44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DDEE038-14C8-4721-86B4-75C609A882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8415002-52A4-42CE-B4BB-B26ECC6B3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1EB5-A3EF-4621-8E03-DCF1D175E986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2BF920-6F68-4F13-AA71-CBB163F23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60DEA7B-440E-4CB3-835D-B393346B5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C5D8-898C-43EC-B3BC-2BF13331D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2935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E583AF-705F-4462-9E99-A0006EA2E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8FE8D46-7DAB-4F29-8854-FBDAC1FF81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E66424D-72A5-4E48-A695-164069699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A964193-9408-4C94-8F7E-E3F4819ADA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1FE6D6F-76AD-4595-9460-7955F286E6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898AE79-00DA-4806-9CB9-60F6B1BF8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1EB5-A3EF-4621-8E03-DCF1D175E986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8B59C3E-65F8-49E7-AE49-43CA45C2F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67A6A75-9833-444B-B2BD-446534D81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C5D8-898C-43EC-B3BC-2BF13331D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020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00A58A-82C2-49FE-9D6D-22AE4C151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948FE72-4080-4678-883F-94ACEDF8F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1EB5-A3EF-4621-8E03-DCF1D175E986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3639876-C3E7-4A52-A0AE-6557E2472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425AFF8-B86C-4D3C-A9A4-EE8410705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C5D8-898C-43EC-B3BC-2BF13331D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5188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EC4E1C0-C55B-4710-9A93-B1F698DD5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1EB5-A3EF-4621-8E03-DCF1D175E986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A9E9C2D-3EDB-40C4-AFF7-9DFB4160B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00CE622-B1B1-4955-BB7D-17B442152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C5D8-898C-43EC-B3BC-2BF13331D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1756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15D57B-E4AE-4DE8-9EDE-E823F12A1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EC2643-1B60-4A0F-8604-B7F673ED8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7A2A362-2454-402D-8BF3-284B1AD726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7309E38-DCF9-4EFF-A8E1-45EEDAF8E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1EB5-A3EF-4621-8E03-DCF1D175E986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A705C0-0C65-4A4D-B015-332456FA9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38CA1B-32BD-4583-93A8-99A930535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C5D8-898C-43EC-B3BC-2BF13331D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151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DB1C3D-A50D-4DA4-B5E7-AD74FFD9C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E86162D-C6CD-4CCB-B4A2-9600E5A7DB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FBC6B5A-5A0C-4D10-8E9F-1065BE7FCB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472D1E1-ABBB-4BB7-900F-4BCA4628E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11EB5-A3EF-4621-8E03-DCF1D175E986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0A0815C-452B-4C1D-851E-F9C700DD3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DC732B-01DC-4492-A50C-C39CD98C1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C5D8-898C-43EC-B3BC-2BF13331D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6496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8FDEEAC-E9B8-44DF-894A-578E4079B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F3E23F-1E0D-4021-BA6C-428D07E23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44A229-689B-4075-AFF9-06D1524152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11EB5-A3EF-4621-8E03-DCF1D175E986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91641B-B2B6-4261-9244-14B06572EF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08D064-2722-4959-851E-CC5FEA1992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9C5D8-898C-43EC-B3BC-2BF13331D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5834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image" Target="../media/image4.wmf"/><Relationship Id="rId10" Type="http://schemas.openxmlformats.org/officeDocument/2006/relationships/image" Target="../media/image10.jpeg"/><Relationship Id="rId4" Type="http://schemas.openxmlformats.org/officeDocument/2006/relationships/image" Target="../media/image6.wmf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70BAAC7B-6618-457E-8686-643D1F206070}"/>
              </a:ext>
            </a:extLst>
          </p:cNvPr>
          <p:cNvSpPr/>
          <p:nvPr/>
        </p:nvSpPr>
        <p:spPr>
          <a:xfrm>
            <a:off x="135467" y="1120676"/>
            <a:ext cx="1142435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b="1" dirty="0">
                <a:ln w="12700" cap="flat" cmpd="sng" algn="ctr">
                  <a:solidFill>
                    <a:srgbClr val="3A5274"/>
                  </a:solidFill>
                  <a:prstDash val="solid"/>
                  <a:round/>
                </a:ln>
                <a:solidFill>
                  <a:srgbClr val="EBEAEA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</a:t>
            </a:r>
            <a:r>
              <a:rPr lang="es-CL" sz="2800" b="1" dirty="0">
                <a:ln w="12700" cap="flat" cmpd="sng" algn="ctr">
                  <a:solidFill>
                    <a:srgbClr val="3A5274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    DE        APOYO </a:t>
            </a:r>
          </a:p>
          <a:p>
            <a:endParaRPr lang="es-CL" sz="2800" b="1" dirty="0">
              <a:ln w="12700" cap="flat" cmpd="sng" algn="ctr">
                <a:solidFill>
                  <a:srgbClr val="3A5274"/>
                </a:solidFill>
                <a:prstDash val="solid"/>
                <a:round/>
              </a:ln>
              <a:solidFill>
                <a:srgbClr val="EBEAEA"/>
              </a:solidFill>
              <a:effectLst>
                <a:outerShdw blurRad="41275" dist="20320" dir="1800000" algn="tl">
                  <a:srgbClr val="000000">
                    <a:alpha val="40000"/>
                  </a:srgbClr>
                </a:outerShdw>
              </a:effectLst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r>
              <a:rPr lang="es-CL" sz="2800" b="1" dirty="0">
                <a:ln w="12700" cap="flat" cmpd="sng" algn="ctr">
                  <a:solidFill>
                    <a:srgbClr val="3A5274"/>
                  </a:solidFill>
                  <a:prstDash val="solid"/>
                  <a:round/>
                </a:ln>
                <a:solidFill>
                  <a:srgbClr val="EBEAEA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latin typeface="Britannic Bold" panose="020B0903060703020204" pitchFamily="34" charset="0"/>
                <a:cs typeface="Times New Roman" panose="02020603050405020304" pitchFamily="18" charset="0"/>
              </a:rPr>
              <a:t>                          </a:t>
            </a:r>
            <a:r>
              <a:rPr lang="es-CL" sz="2400" b="1" dirty="0">
                <a:ln w="12700" cap="flat" cmpd="sng" algn="ctr">
                  <a:solidFill>
                    <a:srgbClr val="3A5274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latin typeface="Britannic Bold" panose="020B0903060703020204" pitchFamily="34" charset="0"/>
                <a:cs typeface="Times New Roman" panose="02020603050405020304" pitchFamily="18" charset="0"/>
              </a:rPr>
              <a:t>TEXTO INFORMATIVO:   </a:t>
            </a:r>
            <a:r>
              <a:rPr lang="es-CL" sz="2800" b="1" dirty="0">
                <a:ln w="12700" cap="flat" cmpd="sng" algn="ctr">
                  <a:solidFill>
                    <a:srgbClr val="3A5274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latin typeface="Britannic Bold" panose="020B0903060703020204" pitchFamily="34" charset="0"/>
                <a:cs typeface="Times New Roman" panose="02020603050405020304" pitchFamily="18" charset="0"/>
              </a:rPr>
              <a:t>LA       NOTICIA</a:t>
            </a:r>
          </a:p>
          <a:p>
            <a:endParaRPr lang="es-CL" b="1" dirty="0">
              <a:ln w="12700" cap="flat" cmpd="sng" algn="ctr">
                <a:solidFill>
                  <a:srgbClr val="3A5274"/>
                </a:solidFill>
                <a:prstDash val="solid"/>
                <a:round/>
              </a:ln>
              <a:solidFill>
                <a:srgbClr val="FF0000"/>
              </a:solidFill>
              <a:effectLst>
                <a:outerShdw blurRad="41275" dist="20320" dir="1800000" algn="tl">
                  <a:srgbClr val="000000">
                    <a:alpha val="40000"/>
                  </a:srgbClr>
                </a:outerShdw>
              </a:effectLst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r>
              <a:rPr lang="es-ES" b="1" dirty="0">
                <a:ln w="12700" cap="flat" cmpd="sng" algn="ctr">
                  <a:solidFill>
                    <a:srgbClr val="3A5274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latin typeface="Bodoni" panose="02070603060706020303" pitchFamily="18" charset="0"/>
                <a:cs typeface="Times New Roman" panose="02020603050405020304" pitchFamily="18" charset="0"/>
              </a:rPr>
              <a:t>                                                      UNIDAD 2 GUÍA 15</a:t>
            </a:r>
            <a:endParaRPr lang="es-CL" b="1" dirty="0">
              <a:ln w="12700" cap="flat" cmpd="sng" algn="ctr">
                <a:solidFill>
                  <a:srgbClr val="3A5274"/>
                </a:solidFill>
                <a:prstDash val="solid"/>
                <a:round/>
              </a:ln>
              <a:solidFill>
                <a:srgbClr val="FF0000"/>
              </a:solidFill>
              <a:effectLst>
                <a:outerShdw blurRad="41275" dist="20320" dir="1800000" algn="tl">
                  <a:srgbClr val="000000">
                    <a:alpha val="40000"/>
                  </a:srgbClr>
                </a:outerShdw>
              </a:effectLst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r>
              <a:rPr lang="es-CL" b="1" dirty="0">
                <a:ln w="12700" cap="flat" cmpd="sng" algn="ctr">
                  <a:solidFill>
                    <a:srgbClr val="3A5274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latin typeface="Britannic Bold" panose="020B0903060703020204" pitchFamily="34" charset="0"/>
                <a:cs typeface="Times New Roman" panose="02020603050405020304" pitchFamily="18" charset="0"/>
              </a:rPr>
              <a:t>                             </a:t>
            </a:r>
            <a:br>
              <a:rPr lang="es-ES" dirty="0">
                <a:solidFill>
                  <a:srgbClr val="FF0000"/>
                </a:solidFill>
                <a:latin typeface="Bodoni" panose="02070603060706020303" pitchFamily="18" charset="0"/>
              </a:rPr>
            </a:br>
            <a:r>
              <a:rPr lang="es-ES" dirty="0">
                <a:solidFill>
                  <a:srgbClr val="FF0000"/>
                </a:solidFill>
                <a:latin typeface="Bodoni" panose="02070603060706020303" pitchFamily="18" charset="0"/>
              </a:rPr>
              <a:t>                                                            </a:t>
            </a:r>
            <a:r>
              <a:rPr lang="es-ES" b="1" dirty="0">
                <a:ln w="12700" cap="flat" cmpd="sng" algn="ctr">
                  <a:solidFill>
                    <a:srgbClr val="3A5274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latin typeface="Bodoni" panose="02070603060706020303" pitchFamily="18" charset="0"/>
                <a:cs typeface="Times New Roman" panose="02020603050405020304" pitchFamily="18" charset="0"/>
              </a:rPr>
              <a:t>LENGUAJE Y COMUNICACIÓN</a:t>
            </a:r>
          </a:p>
          <a:p>
            <a:endParaRPr lang="es-ES" dirty="0">
              <a:solidFill>
                <a:srgbClr val="FF0000"/>
              </a:solidFill>
              <a:latin typeface="Bodoni" panose="02070603060706020303" pitchFamily="18" charset="0"/>
            </a:endParaRPr>
          </a:p>
          <a:p>
            <a:r>
              <a:rPr lang="es-ES" b="1" dirty="0">
                <a:ln w="12700" cap="flat" cmpd="sng" algn="ctr">
                  <a:solidFill>
                    <a:srgbClr val="3A5274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latin typeface="Bodoni" panose="02070603060706020303" pitchFamily="18" charset="0"/>
                <a:cs typeface="Times New Roman" panose="02020603050405020304" pitchFamily="18" charset="0"/>
              </a:rPr>
              <a:t>                                                       CUARTO AÑOS A – B  - C</a:t>
            </a:r>
          </a:p>
          <a:p>
            <a:endParaRPr lang="es-ES" b="1" dirty="0">
              <a:ln w="12700" cap="flat" cmpd="sng" algn="ctr">
                <a:solidFill>
                  <a:srgbClr val="3A5274"/>
                </a:solidFill>
                <a:prstDash val="solid"/>
                <a:round/>
              </a:ln>
              <a:solidFill>
                <a:prstClr val="black"/>
              </a:solidFill>
              <a:effectLst>
                <a:outerShdw blurRad="41275" dist="20320" dir="1800000" algn="tl">
                  <a:srgbClr val="000000">
                    <a:alpha val="40000"/>
                  </a:srgbClr>
                </a:outerShdw>
              </a:effectLst>
              <a:latin typeface="Bodoni" panose="02070603060706020303" pitchFamily="18" charset="0"/>
              <a:cs typeface="Times New Roman" panose="02020603050405020304" pitchFamily="18" charset="0"/>
            </a:endParaRPr>
          </a:p>
          <a:p>
            <a:endParaRPr lang="es-ES" b="1" dirty="0">
              <a:ln w="12700" cap="flat" cmpd="sng" algn="ctr">
                <a:solidFill>
                  <a:srgbClr val="3A5274"/>
                </a:solidFill>
                <a:prstDash val="solid"/>
                <a:round/>
              </a:ln>
              <a:solidFill>
                <a:prstClr val="black"/>
              </a:solidFill>
              <a:effectLst>
                <a:outerShdw blurRad="41275" dist="20320" dir="1800000" algn="tl">
                  <a:srgbClr val="000000">
                    <a:alpha val="40000"/>
                  </a:srgbClr>
                </a:outerShdw>
              </a:effectLst>
              <a:latin typeface="Bodoni" panose="02070603060706020303" pitchFamily="18" charset="0"/>
              <a:cs typeface="Times New Roman" panose="02020603050405020304" pitchFamily="18" charset="0"/>
            </a:endParaRPr>
          </a:p>
          <a:p>
            <a:endParaRPr lang="es-CL" b="1" dirty="0">
              <a:ln w="12700" cap="flat" cmpd="sng" algn="ctr">
                <a:solidFill>
                  <a:srgbClr val="3A5274"/>
                </a:solidFill>
                <a:prstDash val="solid"/>
                <a:round/>
              </a:ln>
              <a:solidFill>
                <a:srgbClr val="EBEAEA"/>
              </a:solidFill>
              <a:effectLst>
                <a:outerShdw blurRad="41275" dist="20320" dir="1800000" algn="tl">
                  <a:srgbClr val="000000">
                    <a:alpha val="40000"/>
                  </a:srgbClr>
                </a:outerShdw>
              </a:effectLst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endParaRPr lang="es-CL" b="1" dirty="0">
              <a:ln w="12700" cap="flat" cmpd="sng" algn="ctr">
                <a:solidFill>
                  <a:srgbClr val="3A5274"/>
                </a:solidFill>
                <a:prstDash val="solid"/>
                <a:round/>
              </a:ln>
              <a:solidFill>
                <a:srgbClr val="EBEAEA"/>
              </a:solidFill>
              <a:effectLst>
                <a:outerShdw blurRad="41275" dist="20320" dir="1800000" algn="tl">
                  <a:srgbClr val="000000">
                    <a:alpha val="40000"/>
                  </a:srgbClr>
                </a:outerShdw>
              </a:effectLst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endParaRPr lang="es-CL" b="1" dirty="0">
              <a:ln w="12700" cap="flat" cmpd="sng" algn="ctr">
                <a:solidFill>
                  <a:srgbClr val="3A5274"/>
                </a:solidFill>
                <a:prstDash val="solid"/>
                <a:round/>
              </a:ln>
              <a:solidFill>
                <a:srgbClr val="EBEAEA"/>
              </a:solidFill>
              <a:effectLst>
                <a:outerShdw blurRad="41275" dist="20320" dir="1800000" algn="tl">
                  <a:srgbClr val="000000">
                    <a:alpha val="40000"/>
                  </a:srgbClr>
                </a:outerShdw>
              </a:effectLst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endParaRPr lang="es-CL" b="1" dirty="0">
              <a:ln w="12700" cap="flat" cmpd="sng" algn="ctr">
                <a:solidFill>
                  <a:srgbClr val="3A5274"/>
                </a:solidFill>
                <a:prstDash val="solid"/>
                <a:round/>
              </a:ln>
              <a:solidFill>
                <a:srgbClr val="EBEAEA"/>
              </a:solidFill>
              <a:effectLst>
                <a:outerShdw blurRad="41275" dist="20320" dir="1800000" algn="tl">
                  <a:srgbClr val="000000">
                    <a:alpha val="40000"/>
                  </a:srgbClr>
                </a:outerShdw>
              </a:effectLst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endParaRPr lang="es-CL" b="1" dirty="0">
              <a:ln w="12700" cap="flat" cmpd="sng" algn="ctr">
                <a:solidFill>
                  <a:srgbClr val="3A5274"/>
                </a:solidFill>
                <a:prstDash val="solid"/>
                <a:round/>
              </a:ln>
              <a:solidFill>
                <a:srgbClr val="EBEAEA"/>
              </a:solidFill>
              <a:effectLst>
                <a:outerShdw blurRad="41275" dist="20320" dir="1800000" algn="tl">
                  <a:srgbClr val="000000">
                    <a:alpha val="40000"/>
                  </a:srgbClr>
                </a:outerShdw>
              </a:effectLst>
              <a:latin typeface="Britannic Bold" panose="020B0903060703020204" pitchFamily="34" charset="0"/>
              <a:cs typeface="Times New Roman" panose="02020603050405020304" pitchFamily="18" charset="0"/>
            </a:endParaRPr>
          </a:p>
          <a:p>
            <a:endParaRPr lang="es-CL" b="1" dirty="0">
              <a:ln w="12700" cap="flat" cmpd="sng" algn="ctr">
                <a:solidFill>
                  <a:srgbClr val="3A5274"/>
                </a:solidFill>
                <a:prstDash val="solid"/>
                <a:round/>
              </a:ln>
              <a:solidFill>
                <a:srgbClr val="EBEAEA"/>
              </a:solidFill>
              <a:effectLst>
                <a:outerShdw blurRad="41275" dist="20320" dir="1800000" algn="tl">
                  <a:srgbClr val="000000">
                    <a:alpha val="40000"/>
                  </a:srgbClr>
                </a:outerShdw>
              </a:effectLst>
              <a:latin typeface="Britannic Bold" panose="020B0903060703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478BB70-0285-4539-89C8-6DE9A5D2D4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6660" y="5034844"/>
            <a:ext cx="6358679" cy="1365955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B239E802-C6B8-4099-99E4-56EF3B7FA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78" y="1120676"/>
            <a:ext cx="2105025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E5CBB0DE-2D82-4EAB-B3EB-C5F6EC1191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9961" y="3275890"/>
            <a:ext cx="2681181" cy="1620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C:\Users\Nicole\AppData\Local\Microsoft\Windows\Temporary Internet Files\Content.IE5\RPQOLQ0F\MC900238683[1].wmf">
            <a:extLst>
              <a:ext uri="{FF2B5EF4-FFF2-40B4-BE49-F238E27FC236}">
                <a16:creationId xmlns:a16="http://schemas.microsoft.com/office/drawing/2014/main" id="{A08C5633-57E3-42AF-8CF6-553ACAAB89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9962" y="843678"/>
            <a:ext cx="2681181" cy="1620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980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lamada de nube 3">
            <a:extLst>
              <a:ext uri="{FF2B5EF4-FFF2-40B4-BE49-F238E27FC236}">
                <a16:creationId xmlns:a16="http://schemas.microsoft.com/office/drawing/2014/main" id="{ABDEBBD5-B657-4439-89D5-DCE863B886D8}"/>
              </a:ext>
            </a:extLst>
          </p:cNvPr>
          <p:cNvSpPr/>
          <p:nvPr/>
        </p:nvSpPr>
        <p:spPr>
          <a:xfrm>
            <a:off x="7624293" y="1140178"/>
            <a:ext cx="4288665" cy="5247743"/>
          </a:xfrm>
          <a:prstGeom prst="cloudCallout">
            <a:avLst>
              <a:gd name="adj1" fmla="val -67980"/>
              <a:gd name="adj2" fmla="val -180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dirty="0"/>
              <a:t>¿Qué es el texto </a:t>
            </a:r>
            <a:r>
              <a:rPr lang="es-CL" sz="4000" dirty="0" err="1"/>
              <a:t>informativoNoticioso</a:t>
            </a:r>
            <a:r>
              <a:rPr lang="es-CL" sz="4000" dirty="0"/>
              <a:t>?</a:t>
            </a:r>
          </a:p>
        </p:txBody>
      </p:sp>
      <p:pic>
        <p:nvPicPr>
          <p:cNvPr id="6" name="Picture 2" descr="Imagen relacionada">
            <a:extLst>
              <a:ext uri="{FF2B5EF4-FFF2-40B4-BE49-F238E27FC236}">
                <a16:creationId xmlns:a16="http://schemas.microsoft.com/office/drawing/2014/main" id="{0BC718E8-CB40-4288-A942-91FC58A6363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670" y="1358090"/>
            <a:ext cx="6734623" cy="5149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503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C4B1D9AF-9777-4DD2-BB2F-F6C67DBE0DA3}"/>
              </a:ext>
            </a:extLst>
          </p:cNvPr>
          <p:cNvSpPr/>
          <p:nvPr/>
        </p:nvSpPr>
        <p:spPr>
          <a:xfrm>
            <a:off x="496711" y="790223"/>
            <a:ext cx="10792177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b="1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r>
              <a:rPr lang="es-MX" b="1" i="0" dirty="0">
                <a:solidFill>
                  <a:srgbClr val="222222"/>
                </a:solidFill>
                <a:effectLst/>
                <a:latin typeface="Antique Olive Compact" panose="020B0904030504030204" pitchFamily="34" charset="0"/>
              </a:rPr>
              <a:t>TEXTO INFORMATIVO NOTICIOSO</a:t>
            </a:r>
            <a:r>
              <a:rPr lang="es-MX" b="0" i="0" dirty="0">
                <a:solidFill>
                  <a:srgbClr val="222222"/>
                </a:solidFill>
                <a:effectLst/>
                <a:latin typeface="Antique Olive Compact" panose="020B0904030504030204" pitchFamily="34" charset="0"/>
              </a:rPr>
              <a:t>: </a:t>
            </a:r>
          </a:p>
          <a:p>
            <a:endParaRPr lang="es-MX" dirty="0">
              <a:solidFill>
                <a:srgbClr val="222222"/>
              </a:solidFill>
              <a:latin typeface="Antique Olive Compact" panose="020B0904030504030204" pitchFamily="34" charset="0"/>
            </a:endParaRPr>
          </a:p>
          <a:p>
            <a:r>
              <a:rPr lang="es-MX" b="0" i="0" dirty="0">
                <a:solidFill>
                  <a:srgbClr val="C00000"/>
                </a:solidFill>
                <a:effectLst/>
                <a:latin typeface="Antique Olive Compact" panose="020B0904030504030204" pitchFamily="34" charset="0"/>
              </a:rPr>
              <a:t>La </a:t>
            </a:r>
            <a:r>
              <a:rPr lang="es-MX" b="1" i="0" dirty="0">
                <a:solidFill>
                  <a:srgbClr val="C00000"/>
                </a:solidFill>
                <a:effectLst/>
                <a:latin typeface="Antique Olive Compact" panose="020B0904030504030204" pitchFamily="34" charset="0"/>
              </a:rPr>
              <a:t>noticia</a:t>
            </a:r>
            <a:r>
              <a:rPr lang="es-MX" b="0" i="0" dirty="0">
                <a:solidFill>
                  <a:srgbClr val="C00000"/>
                </a:solidFill>
                <a:effectLst/>
                <a:latin typeface="Antique Olive Compact" panose="020B0904030504030204" pitchFamily="34" charset="0"/>
              </a:rPr>
              <a:t> es un </a:t>
            </a:r>
            <a:r>
              <a:rPr lang="es-MX" b="1" i="0" dirty="0">
                <a:solidFill>
                  <a:srgbClr val="C00000"/>
                </a:solidFill>
                <a:effectLst/>
                <a:latin typeface="Antique Olive Compact" panose="020B0904030504030204" pitchFamily="34" charset="0"/>
              </a:rPr>
              <a:t>texto informativo No Literario</a:t>
            </a:r>
            <a:r>
              <a:rPr lang="es-MX" b="0" i="0" dirty="0">
                <a:solidFill>
                  <a:srgbClr val="222222"/>
                </a:solidFill>
                <a:effectLst/>
                <a:latin typeface="Antique Olive Compact" panose="020B0904030504030204" pitchFamily="34" charset="0"/>
              </a:rPr>
              <a:t> que narra un acontecimiento de actualidad, que despierta el interés del público. </a:t>
            </a:r>
          </a:p>
          <a:p>
            <a:r>
              <a:rPr lang="es-MX" b="0" i="0" dirty="0">
                <a:solidFill>
                  <a:srgbClr val="222222"/>
                </a:solidFill>
                <a:effectLst/>
                <a:latin typeface="Antique Olive Compact" panose="020B0904030504030204" pitchFamily="34" charset="0"/>
              </a:rPr>
              <a:t>El periodista tiene la responsabilidad de relatar con la mayor objetividad y veracidad posible cómo se ha producido ese acontecimiento en Chile y el resto del mundo.</a:t>
            </a:r>
          </a:p>
          <a:p>
            <a:r>
              <a:rPr lang="es-MX" dirty="0">
                <a:solidFill>
                  <a:srgbClr val="222222"/>
                </a:solidFill>
                <a:latin typeface="Antique Olive Compact" panose="020B0904030504030204" pitchFamily="34" charset="0"/>
              </a:rPr>
              <a:t>Su cuerpo debe responder  las siguientes preguntas claves:</a:t>
            </a:r>
          </a:p>
          <a:p>
            <a:endParaRPr lang="es-MX" dirty="0">
              <a:solidFill>
                <a:srgbClr val="222222"/>
              </a:solidFill>
              <a:latin typeface="Antique Olive Compact" panose="020B0904030504030204" pitchFamily="34" charset="0"/>
            </a:endParaRPr>
          </a:p>
          <a:p>
            <a:r>
              <a:rPr lang="es-MX" dirty="0">
                <a:solidFill>
                  <a:srgbClr val="C00000"/>
                </a:solidFill>
                <a:latin typeface="Antique Olive Compact" panose="020B0904030504030204" pitchFamily="34" charset="0"/>
              </a:rPr>
              <a:t>¿Qué pasó?     ¿Cuándo pasó?    ¿Dónde pasó?</a:t>
            </a:r>
          </a:p>
          <a:p>
            <a:endParaRPr lang="es-MX" dirty="0">
              <a:solidFill>
                <a:srgbClr val="C00000"/>
              </a:solidFill>
              <a:latin typeface="Antique Olive Compact" panose="020B0904030504030204" pitchFamily="34" charset="0"/>
            </a:endParaRPr>
          </a:p>
          <a:p>
            <a:r>
              <a:rPr lang="es-MX" dirty="0">
                <a:solidFill>
                  <a:srgbClr val="C00000"/>
                </a:solidFill>
                <a:latin typeface="Antique Olive Compact" panose="020B0904030504030204" pitchFamily="34" charset="0"/>
              </a:rPr>
              <a:t>¿Cómo sucedió?    ¿Quiénes participaron?   ¿Por qué pasó?</a:t>
            </a:r>
          </a:p>
          <a:p>
            <a:endParaRPr lang="es-MX" b="0" i="0" dirty="0">
              <a:solidFill>
                <a:srgbClr val="C00000"/>
              </a:solidFill>
              <a:effectLst/>
              <a:latin typeface="Antique Olive Compact" panose="020B0904030504030204" pitchFamily="34" charset="0"/>
            </a:endParaRPr>
          </a:p>
          <a:p>
            <a:endParaRPr lang="es-MX" dirty="0">
              <a:solidFill>
                <a:srgbClr val="222222"/>
              </a:solidFill>
              <a:latin typeface="Antique Olive Compact" panose="020B0904030504030204" pitchFamily="34" charset="0"/>
            </a:endParaRPr>
          </a:p>
          <a:p>
            <a:r>
              <a:rPr lang="es-MX" dirty="0">
                <a:solidFill>
                  <a:srgbClr val="222222"/>
                </a:solidFill>
                <a:latin typeface="Antique Olive Compact" panose="020B0904030504030204" pitchFamily="34" charset="0"/>
              </a:rPr>
              <a:t>La noticia se difunde en diferentes medios de comunicación, como:</a:t>
            </a:r>
          </a:p>
          <a:p>
            <a:endParaRPr lang="es-MX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endParaRPr lang="es-MX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endParaRPr lang="es-MX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endParaRPr lang="es-MX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endParaRPr lang="es-MX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endParaRPr lang="es-MX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endParaRPr lang="es-MX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endParaRPr lang="es-MX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endParaRPr lang="es-MX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endParaRPr lang="es-MX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endParaRPr lang="es-MX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endParaRPr lang="es-MX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endParaRPr lang="es-MX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endParaRPr lang="es-MX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97661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>
            <a:extLst>
              <a:ext uri="{FF2B5EF4-FFF2-40B4-BE49-F238E27FC236}">
                <a16:creationId xmlns:a16="http://schemas.microsoft.com/office/drawing/2014/main" id="{04D3325E-B7D0-4472-8170-8C52259548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0070" y="1608881"/>
            <a:ext cx="2076450" cy="2170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AutoShape 21">
            <a:extLst>
              <a:ext uri="{FF2B5EF4-FFF2-40B4-BE49-F238E27FC236}">
                <a16:creationId xmlns:a16="http://schemas.microsoft.com/office/drawing/2014/main" id="{6F346A37-442A-4CBE-926E-EE6A333B81EC}"/>
              </a:ext>
            </a:extLst>
          </p:cNvPr>
          <p:cNvSpPr>
            <a:spLocks noChangeArrowheads="1"/>
          </p:cNvSpPr>
          <p:nvPr/>
        </p:nvSpPr>
        <p:spPr bwMode="auto">
          <a:xfrm rot="20787286">
            <a:off x="3685772" y="1963308"/>
            <a:ext cx="5472112" cy="3527425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76200" cmpd="tri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ES_tradnl" altLang="es-CL"/>
          </a:p>
        </p:txBody>
      </p:sp>
      <p:sp>
        <p:nvSpPr>
          <p:cNvPr id="8" name="WordArt 5">
            <a:extLst>
              <a:ext uri="{FF2B5EF4-FFF2-40B4-BE49-F238E27FC236}">
                <a16:creationId xmlns:a16="http://schemas.microsoft.com/office/drawing/2014/main" id="{2EE9C288-C3D8-4E41-9214-52EE66FA892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21396355">
            <a:off x="4507219" y="1966494"/>
            <a:ext cx="5256213" cy="311354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676"/>
              </a:avLst>
            </a:prstTxWarp>
          </a:bodyPr>
          <a:lstStyle/>
          <a:p>
            <a:pPr algn="ctr"/>
            <a:r>
              <a:rPr lang="es-CL" sz="3600" b="1" kern="10" dirty="0">
                <a:ln w="412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Blue Highway Linocut"/>
              </a:rPr>
              <a:t>“Medios de </a:t>
            </a:r>
          </a:p>
          <a:p>
            <a:pPr algn="ctr"/>
            <a:r>
              <a:rPr lang="es-CL" sz="3600" b="1" kern="10" dirty="0">
                <a:ln w="412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Blue Highway Linocut"/>
              </a:rPr>
              <a:t>Comunicación </a:t>
            </a:r>
          </a:p>
          <a:p>
            <a:pPr algn="ctr"/>
            <a:r>
              <a:rPr lang="es-CL" sz="3600" b="1" kern="10" dirty="0">
                <a:ln w="412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Blue Highway Linocut"/>
              </a:rPr>
              <a:t>Masiva"</a:t>
            </a:r>
          </a:p>
        </p:txBody>
      </p:sp>
      <p:pic>
        <p:nvPicPr>
          <p:cNvPr id="28677" name="Picture 6" descr="C:\Users\Nicole\AppData\Local\Microsoft\Windows\Temporary Internet Files\Content.IE5\MM2N6BLV\MC900250380[1].wmf">
            <a:extLst>
              <a:ext uri="{FF2B5EF4-FFF2-40B4-BE49-F238E27FC236}">
                <a16:creationId xmlns:a16="http://schemas.microsoft.com/office/drawing/2014/main" id="{B4CAFCB4-CB49-49F3-85EA-D49CFDD2A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0299" y="321007"/>
            <a:ext cx="216535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8" descr="C:\Users\Nicole\AppData\Local\Microsoft\Windows\Temporary Internet Files\Content.IE5\RPQOLQ0F\MC900238683[1].wmf">
            <a:extLst>
              <a:ext uri="{FF2B5EF4-FFF2-40B4-BE49-F238E27FC236}">
                <a16:creationId xmlns:a16="http://schemas.microsoft.com/office/drawing/2014/main" id="{80DB1E1A-7F5A-46DB-99F8-8B0100D3AF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975" y="4941889"/>
            <a:ext cx="243840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Picture 9" descr="C:\Users\Nicole\AppData\Local\Microsoft\Windows\Temporary Internet Files\Content.IE5\V31BNCJK\MC900281083[1].wmf">
            <a:extLst>
              <a:ext uri="{FF2B5EF4-FFF2-40B4-BE49-F238E27FC236}">
                <a16:creationId xmlns:a16="http://schemas.microsoft.com/office/drawing/2014/main" id="{C61790B9-40F6-448C-BE2B-FA92BCDFE0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89" y="432352"/>
            <a:ext cx="2776537" cy="233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0" name="Picture 2">
            <a:extLst>
              <a:ext uri="{FF2B5EF4-FFF2-40B4-BE49-F238E27FC236}">
                <a16:creationId xmlns:a16="http://schemas.microsoft.com/office/drawing/2014/main" id="{5BA3E515-629D-4364-84F0-D74BEFCA67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21" y="2770189"/>
            <a:ext cx="2105025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1" name="Picture 14" descr="C:\Users\Nicole\AppData\Local\Microsoft\Windows\Temporary Internet Files\Content.IE5\V31BNCJK\MM900283646[1].gif">
            <a:extLst>
              <a:ext uri="{FF2B5EF4-FFF2-40B4-BE49-F238E27FC236}">
                <a16:creationId xmlns:a16="http://schemas.microsoft.com/office/drawing/2014/main" id="{7011A883-3677-451E-B183-6047AC53087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706" y="5463801"/>
            <a:ext cx="135731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descr="8 consejos para aumentar tus seguidores en Facebook">
            <a:extLst>
              <a:ext uri="{FF2B5EF4-FFF2-40B4-BE49-F238E27FC236}">
                <a16:creationId xmlns:a16="http://schemas.microsoft.com/office/drawing/2014/main" id="{4ED9D5F8-BC12-454F-86CE-3B7E1FC128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667" y="5065972"/>
            <a:ext cx="3009419" cy="1149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Noticias sobre Twitter y los negocios (2)">
            <a:extLst>
              <a:ext uri="{FF2B5EF4-FFF2-40B4-BE49-F238E27FC236}">
                <a16:creationId xmlns:a16="http://schemas.microsoft.com/office/drawing/2014/main" id="{2A89359E-DF0A-4BF6-8D33-1C6F93D6B2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296" y="775505"/>
            <a:ext cx="2387252" cy="938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E3FE9D-A56A-4E53-BB32-100977216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2050" name="Picture 2" descr="TEXTOS INFORMATIVOS: LA NOTICIA - ppt video online descargar">
            <a:extLst>
              <a:ext uri="{FF2B5EF4-FFF2-40B4-BE49-F238E27FC236}">
                <a16:creationId xmlns:a16="http://schemas.microsoft.com/office/drawing/2014/main" id="{D21E5B8D-A4AB-49F4-9967-1D49FC150A7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69"/>
          <a:stretch/>
        </p:blipFill>
        <p:spPr bwMode="auto">
          <a:xfrm>
            <a:off x="508000" y="451556"/>
            <a:ext cx="10845800" cy="6141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1913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C608DB-20D5-46AE-9B2F-DF955FF01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                Partes de la noticia</a:t>
            </a:r>
          </a:p>
        </p:txBody>
      </p:sp>
      <p:pic>
        <p:nvPicPr>
          <p:cNvPr id="1026" name="Picture 2" descr="Texto informativo Para Niños de Kinder y Primaria 2020">
            <a:extLst>
              <a:ext uri="{FF2B5EF4-FFF2-40B4-BE49-F238E27FC236}">
                <a16:creationId xmlns:a16="http://schemas.microsoft.com/office/drawing/2014/main" id="{EAC8AEA6-B169-49C1-9052-53F43BF511D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06600"/>
            <a:ext cx="9547578" cy="448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917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152</Words>
  <Application>Microsoft Office PowerPoint</Application>
  <PresentationFormat>Panorámica</PresentationFormat>
  <Paragraphs>46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6" baseType="lpstr">
      <vt:lpstr>Antique Olive Compact</vt:lpstr>
      <vt:lpstr>Arial</vt:lpstr>
      <vt:lpstr>Arial</vt:lpstr>
      <vt:lpstr>Blue Highway Linocut</vt:lpstr>
      <vt:lpstr>Bodoni</vt:lpstr>
      <vt:lpstr>Britannic Bold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              Partes de la noticia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JACQUELINE</dc:creator>
  <cp:lastModifiedBy>JACQUELINE</cp:lastModifiedBy>
  <cp:revision>15</cp:revision>
  <dcterms:created xsi:type="dcterms:W3CDTF">2020-07-07T20:28:58Z</dcterms:created>
  <dcterms:modified xsi:type="dcterms:W3CDTF">2020-07-08T13:39:40Z</dcterms:modified>
</cp:coreProperties>
</file>