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 smtClean="0"/>
              <a:t>APOYO GUÍA N° 5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</a:p>
          <a:p>
            <a:r>
              <a:rPr lang="es-CL" dirty="0" smtClean="0"/>
              <a:t>Maritza Medina Silva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Componer y descomponer números según sus valores posicionales.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s-CL" dirty="0" smtClean="0"/>
              <a:t>Inicio: </a:t>
            </a:r>
            <a:endParaRPr lang="es-CL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4355" y="1124745"/>
            <a:ext cx="8229600" cy="720080"/>
          </a:xfrm>
        </p:spPr>
        <p:txBody>
          <a:bodyPr>
            <a:normAutofit fontScale="77500" lnSpcReduction="20000"/>
          </a:bodyPr>
          <a:lstStyle/>
          <a:p>
            <a:r>
              <a:rPr lang="es-CL" dirty="0" smtClean="0"/>
              <a:t>La papeleta de depósito varía de un banco a otro, pero en todos debe ir la misma información.</a:t>
            </a:r>
            <a:endParaRPr lang="es-CL" dirty="0"/>
          </a:p>
        </p:txBody>
      </p:sp>
      <p:pic>
        <p:nvPicPr>
          <p:cNvPr id="8" name="7 Imagen"/>
          <p:cNvPicPr/>
          <p:nvPr/>
        </p:nvPicPr>
        <p:blipFill rotWithShape="1">
          <a:blip r:embed="rId3"/>
          <a:srcRect l="27901" t="45263" r="32346" b="32472"/>
          <a:stretch/>
        </p:blipFill>
        <p:spPr bwMode="auto">
          <a:xfrm>
            <a:off x="179512" y="2132856"/>
            <a:ext cx="7769262" cy="30889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483768" y="2239113"/>
            <a:ext cx="36724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NOMBRE DEL BANCO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623845" y="5517231"/>
            <a:ext cx="36724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Información  pasa saber a quien se le deposita el dinero y quien lo hace.</a:t>
            </a:r>
            <a:endParaRPr lang="es-CL" dirty="0"/>
          </a:p>
        </p:txBody>
      </p:sp>
      <p:sp>
        <p:nvSpPr>
          <p:cNvPr id="7" name="6 Elipse"/>
          <p:cNvSpPr/>
          <p:nvPr/>
        </p:nvSpPr>
        <p:spPr>
          <a:xfrm>
            <a:off x="4793551" y="2132856"/>
            <a:ext cx="2767616" cy="338437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5004048" y="5544821"/>
            <a:ext cx="367240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</a:rPr>
              <a:t>Aquí descomponemos  o componemos el valor total que se deposita.</a:t>
            </a:r>
            <a:endParaRPr lang="es-CL" dirty="0">
              <a:solidFill>
                <a:srgbClr val="FF0000"/>
              </a:solidFill>
            </a:endParaRPr>
          </a:p>
        </p:txBody>
      </p:sp>
      <p:cxnSp>
        <p:nvCxnSpPr>
          <p:cNvPr id="13" name="12 Conector recto de flecha"/>
          <p:cNvCxnSpPr>
            <a:stCxn id="10" idx="0"/>
          </p:cNvCxnSpPr>
          <p:nvPr/>
        </p:nvCxnSpPr>
        <p:spPr>
          <a:xfrm flipV="1">
            <a:off x="2460049" y="5221843"/>
            <a:ext cx="0" cy="295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6211675" y="1821298"/>
            <a:ext cx="560407" cy="835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5940152" y="1449650"/>
            <a:ext cx="32043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¿Cuántos  billetes o monedas deposita?</a:t>
            </a:r>
            <a:endParaRPr lang="es-CL" dirty="0"/>
          </a:p>
        </p:txBody>
      </p:sp>
      <p:sp>
        <p:nvSpPr>
          <p:cNvPr id="17" name="16 Elipse"/>
          <p:cNvSpPr/>
          <p:nvPr/>
        </p:nvSpPr>
        <p:spPr>
          <a:xfrm>
            <a:off x="5724128" y="2656927"/>
            <a:ext cx="767750" cy="2680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CuadroTexto"/>
          <p:cNvSpPr txBox="1"/>
          <p:nvPr/>
        </p:nvSpPr>
        <p:spPr>
          <a:xfrm>
            <a:off x="7740352" y="2444695"/>
            <a:ext cx="1393643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¿Cuál es el valor de acuerdo a cada cantidad?</a:t>
            </a:r>
            <a:endParaRPr lang="es-CL" dirty="0"/>
          </a:p>
        </p:txBody>
      </p:sp>
      <p:cxnSp>
        <p:nvCxnSpPr>
          <p:cNvPr id="20" name="19 Conector recto de flecha"/>
          <p:cNvCxnSpPr>
            <a:stCxn id="18" idx="1"/>
          </p:cNvCxnSpPr>
          <p:nvPr/>
        </p:nvCxnSpPr>
        <p:spPr>
          <a:xfrm flipH="1" flipV="1">
            <a:off x="7308304" y="2924944"/>
            <a:ext cx="432048" cy="258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21 Elipse"/>
          <p:cNvSpPr/>
          <p:nvPr/>
        </p:nvSpPr>
        <p:spPr>
          <a:xfrm>
            <a:off x="6644278" y="2656926"/>
            <a:ext cx="767750" cy="268017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4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/>
              <a:t>Observa Como se puede descomponer el número  $8.420en la papeleta de depósito</a:t>
            </a:r>
            <a:endParaRPr lang="es-CL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9" name="8 Imagen"/>
          <p:cNvPicPr/>
          <p:nvPr/>
        </p:nvPicPr>
        <p:blipFill rotWithShape="1">
          <a:blip r:embed="rId3"/>
          <a:srcRect l="50973" t="45263" r="32346" b="32472"/>
          <a:stretch/>
        </p:blipFill>
        <p:spPr bwMode="auto">
          <a:xfrm>
            <a:off x="3995936" y="2081990"/>
            <a:ext cx="2664296" cy="29238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32584"/>
            <a:ext cx="1926672" cy="89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25" y="2775141"/>
            <a:ext cx="1926672" cy="89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92" y="4776033"/>
            <a:ext cx="1926672" cy="89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Billetes y Monedas - Banco Central de Chi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13"/>
          <a:stretch/>
        </p:blipFill>
        <p:spPr bwMode="auto">
          <a:xfrm>
            <a:off x="566468" y="1527069"/>
            <a:ext cx="2176732" cy="110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965" y="2386453"/>
            <a:ext cx="859384" cy="85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039" y="3302892"/>
            <a:ext cx="859384" cy="85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965" y="4194724"/>
            <a:ext cx="859384" cy="85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965" y="1527069"/>
            <a:ext cx="859384" cy="85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627784" y="5157192"/>
            <a:ext cx="540060" cy="55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622078" y="5709165"/>
            <a:ext cx="540060" cy="55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004048" y="294643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1</a:t>
            </a:r>
            <a:endParaRPr lang="es-CL" sz="1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322970" y="1498115"/>
            <a:ext cx="34203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¿Cuántos  billetes de $5.000 hay?</a:t>
            </a:r>
            <a:endParaRPr lang="es-CL" dirty="0"/>
          </a:p>
        </p:txBody>
      </p:sp>
      <p:cxnSp>
        <p:nvCxnSpPr>
          <p:cNvPr id="23" name="22 Conector recto de flecha"/>
          <p:cNvCxnSpPr>
            <a:endCxn id="7" idx="3"/>
          </p:cNvCxnSpPr>
          <p:nvPr/>
        </p:nvCxnSpPr>
        <p:spPr>
          <a:xfrm flipH="1">
            <a:off x="5328084" y="1867447"/>
            <a:ext cx="398390" cy="12482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6660232" y="1959553"/>
            <a:ext cx="2005288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¿Cuánto vale un solo billete de $5.000?</a:t>
            </a:r>
            <a:endParaRPr lang="es-CL" dirty="0"/>
          </a:p>
        </p:txBody>
      </p:sp>
      <p:cxnSp>
        <p:nvCxnSpPr>
          <p:cNvPr id="26" name="25 Conector recto de flecha"/>
          <p:cNvCxnSpPr/>
          <p:nvPr/>
        </p:nvCxnSpPr>
        <p:spPr>
          <a:xfrm flipH="1">
            <a:off x="6228184" y="2636912"/>
            <a:ext cx="432048" cy="479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5592808" y="2924944"/>
            <a:ext cx="851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5.000</a:t>
            </a:r>
            <a:endParaRPr lang="es-CL" sz="16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472658" y="3014863"/>
            <a:ext cx="248662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¿Cuántos  billetes de $1.000 hay?</a:t>
            </a:r>
            <a:endParaRPr lang="es-CL" dirty="0"/>
          </a:p>
        </p:txBody>
      </p:sp>
      <p:cxnSp>
        <p:nvCxnSpPr>
          <p:cNvPr id="30" name="29 Conector recto de flecha"/>
          <p:cNvCxnSpPr>
            <a:endCxn id="32" idx="3"/>
          </p:cNvCxnSpPr>
          <p:nvPr/>
        </p:nvCxnSpPr>
        <p:spPr>
          <a:xfrm flipH="1">
            <a:off x="5328084" y="3094221"/>
            <a:ext cx="114457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004048" y="3356992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3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592807" y="3368209"/>
            <a:ext cx="851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3.000</a:t>
            </a:r>
            <a:endParaRPr lang="es-CL" sz="16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6738062" y="3706763"/>
            <a:ext cx="20052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¿Cuánto vale  3 billete s de $1.000?</a:t>
            </a:r>
            <a:endParaRPr lang="es-CL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 flipV="1">
            <a:off x="6228184" y="3666190"/>
            <a:ext cx="460498" cy="352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6472657" y="4406701"/>
            <a:ext cx="252897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¿Cuántas  monedas de $100 hay?</a:t>
            </a:r>
            <a:endParaRPr lang="es-CL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 flipV="1">
            <a:off x="5480484" y="4162276"/>
            <a:ext cx="992174" cy="244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3214996" y="5110012"/>
            <a:ext cx="208448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¿Cuántas  monedas  de $10 hay?</a:t>
            </a:r>
            <a:endParaRPr lang="es-CL" dirty="0"/>
          </a:p>
        </p:txBody>
      </p:sp>
      <p:cxnSp>
        <p:nvCxnSpPr>
          <p:cNvPr id="44" name="43 Conector recto de flecha"/>
          <p:cNvCxnSpPr>
            <a:stCxn id="43" idx="0"/>
          </p:cNvCxnSpPr>
          <p:nvPr/>
        </p:nvCxnSpPr>
        <p:spPr>
          <a:xfrm flipV="1">
            <a:off x="4257240" y="4623635"/>
            <a:ext cx="746808" cy="4863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6890462" y="5062834"/>
            <a:ext cx="20052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¿Cuánto vale n 4 monedas de $100?</a:t>
            </a:r>
            <a:endParaRPr lang="es-CL" dirty="0"/>
          </a:p>
        </p:txBody>
      </p:sp>
      <p:cxnSp>
        <p:nvCxnSpPr>
          <p:cNvPr id="49" name="48 Conector recto de flecha"/>
          <p:cNvCxnSpPr/>
          <p:nvPr/>
        </p:nvCxnSpPr>
        <p:spPr>
          <a:xfrm flipH="1" flipV="1">
            <a:off x="6228184" y="4194724"/>
            <a:ext cx="672544" cy="1414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212309" y="5761857"/>
            <a:ext cx="200528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¿Cuánto vale n 2 monedas de $10?</a:t>
            </a:r>
            <a:endParaRPr lang="es-CL" dirty="0"/>
          </a:p>
        </p:txBody>
      </p:sp>
      <p:cxnSp>
        <p:nvCxnSpPr>
          <p:cNvPr id="54" name="53 Conector recto de flecha"/>
          <p:cNvCxnSpPr>
            <a:stCxn id="53" idx="3"/>
          </p:cNvCxnSpPr>
          <p:nvPr/>
        </p:nvCxnSpPr>
        <p:spPr>
          <a:xfrm flipV="1">
            <a:off x="5217597" y="4536926"/>
            <a:ext cx="508877" cy="1548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5642164" y="5761857"/>
            <a:ext cx="2810666" cy="7078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rgbClr val="FF0000"/>
                </a:solidFill>
              </a:rPr>
              <a:t>¿Cuánto dinero se depositó en total?</a:t>
            </a:r>
            <a:endParaRPr lang="es-CL" sz="2000" b="1" dirty="0">
              <a:solidFill>
                <a:srgbClr val="FF0000"/>
              </a:solidFill>
            </a:endParaRPr>
          </a:p>
        </p:txBody>
      </p:sp>
      <p:cxnSp>
        <p:nvCxnSpPr>
          <p:cNvPr id="58" name="57 Conector recto de flecha"/>
          <p:cNvCxnSpPr/>
          <p:nvPr/>
        </p:nvCxnSpPr>
        <p:spPr>
          <a:xfrm flipH="1" flipV="1">
            <a:off x="5976571" y="4927448"/>
            <a:ext cx="251614" cy="8288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5011212" y="3945934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4</a:t>
            </a:r>
            <a:endParaRPr lang="es-CL" sz="16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5018376" y="4367649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2</a:t>
            </a:r>
            <a:endParaRPr lang="es-CL" sz="16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531695" y="3945934"/>
            <a:ext cx="851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    400</a:t>
            </a:r>
            <a:endParaRPr lang="es-CL" sz="1600" dirty="0"/>
          </a:p>
        </p:txBody>
      </p:sp>
      <p:sp>
        <p:nvSpPr>
          <p:cNvPr id="65" name="64 CuadroTexto"/>
          <p:cNvSpPr txBox="1"/>
          <p:nvPr/>
        </p:nvSpPr>
        <p:spPr>
          <a:xfrm>
            <a:off x="5509573" y="4374659"/>
            <a:ext cx="851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      20</a:t>
            </a:r>
            <a:endParaRPr lang="es-CL" sz="16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5664817" y="4588894"/>
            <a:ext cx="851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8.420</a:t>
            </a:r>
            <a:endParaRPr lang="es-CL" sz="1600" dirty="0"/>
          </a:p>
        </p:txBody>
      </p:sp>
      <p:sp>
        <p:nvSpPr>
          <p:cNvPr id="67" name="66 Rectángulo"/>
          <p:cNvSpPr/>
          <p:nvPr/>
        </p:nvSpPr>
        <p:spPr>
          <a:xfrm>
            <a:off x="5726474" y="4624416"/>
            <a:ext cx="501710" cy="24240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Componer y descomponer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9552" y="1124744"/>
            <a:ext cx="7592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 puede componer y descomponer un número  de forma aditiva (sumando los valores), considerando su posición  o el valor posicional. </a:t>
            </a:r>
            <a:endParaRPr lang="es-CL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943654"/>
              </p:ext>
            </p:extLst>
          </p:nvPr>
        </p:nvGraphicFramePr>
        <p:xfrm>
          <a:off x="539552" y="1867272"/>
          <a:ext cx="7913277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759"/>
                <a:gridCol w="2637759"/>
                <a:gridCol w="2637759"/>
              </a:tblGrid>
              <a:tr h="912101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SEGÚN SU </a:t>
                      </a:r>
                      <a:r>
                        <a:rPr lang="es-CL" sz="2400" b="1" u="sng" dirty="0" smtClean="0">
                          <a:solidFill>
                            <a:srgbClr val="FFFF00"/>
                          </a:solidFill>
                        </a:rPr>
                        <a:t>POSICIÓN</a:t>
                      </a:r>
                    </a:p>
                    <a:p>
                      <a:pPr algn="ctr"/>
                      <a:r>
                        <a:rPr lang="es-CL" b="0" dirty="0" smtClean="0"/>
                        <a:t>(detalla</a:t>
                      </a:r>
                      <a:r>
                        <a:rPr lang="es-CL" b="0" baseline="0" dirty="0" smtClean="0"/>
                        <a:t> cuál es la posición del número, si es  unidad de mil,  centena, decena o unidad)</a:t>
                      </a:r>
                      <a:endParaRPr lang="es-C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SEGÚN SU </a:t>
                      </a:r>
                      <a:r>
                        <a:rPr lang="es-CL" sz="2400" u="sng" dirty="0" smtClean="0">
                          <a:solidFill>
                            <a:srgbClr val="FFFF00"/>
                          </a:solidFill>
                        </a:rPr>
                        <a:t>VALOR POSICIONAL</a:t>
                      </a:r>
                    </a:p>
                    <a:p>
                      <a:r>
                        <a:rPr lang="es-CL" b="0" dirty="0" smtClean="0"/>
                        <a:t>(Señala cuanto vale el número de</a:t>
                      </a:r>
                      <a:r>
                        <a:rPr lang="es-CL" b="0" baseline="0" dirty="0" smtClean="0"/>
                        <a:t> acuerdo a la posición que tiene)</a:t>
                      </a:r>
                      <a:endParaRPr lang="es-CL" b="0" dirty="0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es-CL" dirty="0" smtClean="0"/>
                        <a:t>COMPONER:</a:t>
                      </a:r>
                    </a:p>
                    <a:p>
                      <a:r>
                        <a:rPr lang="es-CL" dirty="0" smtClean="0"/>
                        <a:t>(realizamos</a:t>
                      </a:r>
                      <a:r>
                        <a:rPr lang="es-CL" baseline="0" dirty="0" smtClean="0"/>
                        <a:t> la adición para formar el número)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3UM + 8C</a:t>
                      </a:r>
                      <a:r>
                        <a:rPr lang="es-CL" baseline="0" dirty="0" smtClean="0"/>
                        <a:t> + 5D + 1U =</a:t>
                      </a:r>
                    </a:p>
                    <a:p>
                      <a:pPr algn="ctr"/>
                      <a:r>
                        <a:rPr lang="es-CL" sz="1200" b="0" baseline="0" dirty="0" smtClean="0"/>
                        <a:t>UM    C    D   U</a:t>
                      </a:r>
                    </a:p>
                    <a:p>
                      <a:pPr algn="ctr"/>
                      <a:r>
                        <a:rPr lang="es-CL" sz="3200" b="1" baseline="0" dirty="0" smtClean="0">
                          <a:solidFill>
                            <a:srgbClr val="FF0000"/>
                          </a:solidFill>
                        </a:rPr>
                        <a:t>3.851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3.000</a:t>
                      </a:r>
                      <a:r>
                        <a:rPr lang="es-CL" baseline="0" dirty="0" smtClean="0"/>
                        <a:t> + 800 + 50 + 1 =</a:t>
                      </a:r>
                    </a:p>
                    <a:p>
                      <a:endParaRPr lang="es-CL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b="1" baseline="0" dirty="0" smtClean="0">
                          <a:solidFill>
                            <a:srgbClr val="FF0000"/>
                          </a:solidFill>
                        </a:rPr>
                        <a:t>3.851</a:t>
                      </a:r>
                      <a:endParaRPr lang="es-CL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es-CL" dirty="0" smtClean="0"/>
                        <a:t>DESCOMPONER: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(</a:t>
                      </a:r>
                      <a:r>
                        <a:rPr lang="es-CL" baseline="0" dirty="0" smtClean="0"/>
                        <a:t>Realizamos una </a:t>
                      </a:r>
                      <a:r>
                        <a:rPr lang="es-CL" b="1" baseline="0" dirty="0" smtClean="0"/>
                        <a:t>adición</a:t>
                      </a:r>
                      <a:endParaRPr lang="es-CL" b="1" dirty="0" smtClean="0"/>
                    </a:p>
                    <a:p>
                      <a:r>
                        <a:rPr lang="es-CL" dirty="0" smtClean="0"/>
                        <a:t>De</a:t>
                      </a:r>
                      <a:r>
                        <a:rPr lang="es-CL" baseline="0" dirty="0" smtClean="0"/>
                        <a:t> acuerdo a cada dígito que compone el número considerando su valor o su posición)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baseline="0" dirty="0" smtClean="0"/>
                        <a:t>UM    C    D   U</a:t>
                      </a:r>
                    </a:p>
                    <a:p>
                      <a:pPr algn="ctr"/>
                      <a:r>
                        <a:rPr lang="es-CL" sz="4400" b="1" baseline="0" dirty="0" smtClean="0"/>
                        <a:t>3.851</a:t>
                      </a:r>
                      <a:endParaRPr lang="es-CL" sz="4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3UM + 8C</a:t>
                      </a:r>
                      <a:r>
                        <a:rPr lang="es-CL" baseline="0" dirty="0" smtClean="0">
                          <a:solidFill>
                            <a:srgbClr val="FF0000"/>
                          </a:solidFill>
                        </a:rPr>
                        <a:t> + 5D + 1U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3.851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3.000</a:t>
                      </a:r>
                      <a:r>
                        <a:rPr lang="es-CL" baseline="0" dirty="0" smtClean="0">
                          <a:solidFill>
                            <a:srgbClr val="FF0000"/>
                          </a:solidFill>
                        </a:rPr>
                        <a:t> + 800 + 50 + 1 </a:t>
                      </a:r>
                    </a:p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851920" y="3796153"/>
            <a:ext cx="129614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7499176" cy="41805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Revisa tu trabajo:</a:t>
            </a:r>
            <a:endParaRPr lang="es-CL" dirty="0"/>
          </a:p>
        </p:txBody>
      </p:sp>
      <p:pic>
        <p:nvPicPr>
          <p:cNvPr id="11" name="10 Imagen"/>
          <p:cNvPicPr/>
          <p:nvPr/>
        </p:nvPicPr>
        <p:blipFill rotWithShape="1">
          <a:blip r:embed="rId2"/>
          <a:srcRect l="27901" t="45263" r="32346" b="32472"/>
          <a:stretch/>
        </p:blipFill>
        <p:spPr bwMode="auto">
          <a:xfrm>
            <a:off x="516066" y="955317"/>
            <a:ext cx="7560840" cy="22576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11 Imagen"/>
          <p:cNvPicPr/>
          <p:nvPr/>
        </p:nvPicPr>
        <p:blipFill rotWithShape="1">
          <a:blip r:embed="rId2"/>
          <a:srcRect l="27901" t="45263" r="32346" b="32472"/>
          <a:stretch/>
        </p:blipFill>
        <p:spPr bwMode="auto">
          <a:xfrm>
            <a:off x="516066" y="3356992"/>
            <a:ext cx="7560840" cy="2376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564738" y="2843644"/>
            <a:ext cx="1175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$ 7.960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708754" y="5363924"/>
            <a:ext cx="1175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$ 9.480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976930" y="1556792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1                   $ 5.000</a:t>
            </a:r>
            <a:endParaRPr lang="es-CL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012160" y="1753071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1                  $ 2.000</a:t>
            </a:r>
            <a:endParaRPr lang="es-CL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976931" y="2217935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1                   $    500</a:t>
            </a:r>
            <a:endParaRPr lang="es-CL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976929" y="2384894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4                   $    400</a:t>
            </a:r>
            <a:endParaRPr lang="es-CL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976928" y="2689755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1</a:t>
            </a:r>
            <a:r>
              <a:rPr lang="es-CL" sz="1400" dirty="0" smtClean="0"/>
              <a:t>                   $       10</a:t>
            </a:r>
            <a:endParaRPr lang="es-CL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976931" y="2538782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1                   $       50</a:t>
            </a:r>
            <a:endParaRPr lang="es-CL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976929" y="4005064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1                   $ 5.000</a:t>
            </a:r>
            <a:endParaRPr lang="es-CL" sz="1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6012159" y="4201343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2</a:t>
            </a:r>
            <a:r>
              <a:rPr lang="es-CL" sz="1400" dirty="0" smtClean="0"/>
              <a:t>                  $ 4.000</a:t>
            </a:r>
            <a:endParaRPr lang="es-CL" sz="14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976928" y="4833166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4                   $    400</a:t>
            </a:r>
            <a:endParaRPr lang="es-CL" sz="1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976927" y="5138027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3                   $       30</a:t>
            </a:r>
            <a:endParaRPr lang="es-CL" sz="14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976930" y="4987054"/>
            <a:ext cx="176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1                   $       50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8087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¿Qué alternativa marcaste?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La descomposición del número  3.760 </a:t>
            </a:r>
            <a:r>
              <a:rPr lang="es-CL" dirty="0" smtClean="0"/>
              <a:t>es: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3.000 + 70 + 60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3 + 700 + 60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3.000 + 700 + 6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3.000 + 700 + 60</a:t>
            </a:r>
          </a:p>
          <a:p>
            <a:pPr marL="0" lvl="0" indent="0">
              <a:buNone/>
            </a:pPr>
            <a:r>
              <a:rPr lang="es-CL" dirty="0" smtClean="0"/>
              <a:t>2.  La </a:t>
            </a:r>
            <a:r>
              <a:rPr lang="es-CL" dirty="0"/>
              <a:t>descomposición 6.000 + 80 + 500 + 3 corresponde al número: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6.853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6.583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6.835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smtClean="0"/>
              <a:t>6.803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476662" y="3212976"/>
            <a:ext cx="323124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 flipV="1">
            <a:off x="442865" y="4816124"/>
            <a:ext cx="236714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5436096" y="4653136"/>
            <a:ext cx="3168352" cy="1565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FELICITACIONES POR TU COMPROMISO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8964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443</Words>
  <Application>Microsoft Office PowerPoint</Application>
  <PresentationFormat>Presentación en pantalla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APOYO GUÍA N° 5</vt:lpstr>
      <vt:lpstr>Inicio: </vt:lpstr>
      <vt:lpstr>Observa Como se puede descomponer el número  $8.420en la papeleta de depósito</vt:lpstr>
      <vt:lpstr>Componer y descomponer</vt:lpstr>
      <vt:lpstr>Revisa tu trabajo:</vt:lpstr>
      <vt:lpstr>¿Qué alternativa marcaste?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27</cp:revision>
  <dcterms:created xsi:type="dcterms:W3CDTF">2020-03-26T01:06:58Z</dcterms:created>
  <dcterms:modified xsi:type="dcterms:W3CDTF">2020-05-01T23:22:25Z</dcterms:modified>
</cp:coreProperties>
</file>