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93" r:id="rId3"/>
    <p:sldId id="291" r:id="rId4"/>
    <p:sldId id="292" r:id="rId5"/>
    <p:sldId id="287" r:id="rId6"/>
    <p:sldId id="264" r:id="rId7"/>
    <p:sldId id="284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0" d="100"/>
          <a:sy n="70" d="100"/>
        </p:scale>
        <p:origin x="-691" y="8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28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hyperlink" Target="https://www.curriculumnacional.cl/docente/629/articles-33601_recurso_htm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15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988840"/>
            <a:ext cx="8165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PATRONES Y ÁLGEBRA</a:t>
            </a:r>
            <a:endParaRPr lang="es-CL" sz="2400" dirty="0"/>
          </a:p>
          <a:p>
            <a:r>
              <a:rPr lang="es-CL" sz="2400" b="1" dirty="0"/>
              <a:t>PRIORIZACIÓN CURRICULAR, NIVEL 1: (OA 13):</a:t>
            </a:r>
            <a:r>
              <a:rPr lang="es-CL" sz="2400" dirty="0"/>
              <a:t> Identificar y describir patrones numéricos en tablas que involucren una operación de manera manual y/o software educativo.	</a:t>
            </a:r>
            <a:endParaRPr lang="es-CL" sz="2400" dirty="0" smtClean="0"/>
          </a:p>
          <a:p>
            <a:r>
              <a:rPr lang="es-CL" sz="2400" dirty="0"/>
              <a:t>	</a:t>
            </a:r>
          </a:p>
          <a:p>
            <a:r>
              <a:rPr lang="es-CL" sz="2400" u="sng" dirty="0"/>
              <a:t>Objetivo:</a:t>
            </a:r>
            <a:r>
              <a:rPr lang="es-CL" sz="2400" dirty="0"/>
              <a:t> Identificar y aplicar patrones numéricos de adición y sustracción en tablas.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CONCEPTOS CLAVES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11584" y="980728"/>
            <a:ext cx="8208912" cy="2376264"/>
          </a:xfrm>
        </p:spPr>
        <p:txBody>
          <a:bodyPr/>
          <a:lstStyle/>
          <a:p>
            <a:r>
              <a:rPr lang="es-CL" dirty="0" smtClean="0"/>
              <a:t>Los patrones o reglas y las secuencias o series, son elementos que trabajamos a diario.</a:t>
            </a:r>
          </a:p>
          <a:p>
            <a:pPr marL="45720" indent="0">
              <a:buNone/>
            </a:pPr>
            <a:r>
              <a:rPr lang="es-CL" dirty="0" smtClean="0"/>
              <a:t>Por ejemplo: cuanto tu mamá te pide colocar el servicio en la mesa, y te esperas por hacerlo bien, los dejaras todos con el mismo orden, supongamos que es para 3 personas quedaría algo así:</a:t>
            </a:r>
            <a:endParaRPr lang="es-CL" dirty="0"/>
          </a:p>
        </p:txBody>
      </p:sp>
      <p:sp>
        <p:nvSpPr>
          <p:cNvPr id="4" name="10 Rectángulo redondeado"/>
          <p:cNvSpPr/>
          <p:nvPr/>
        </p:nvSpPr>
        <p:spPr>
          <a:xfrm>
            <a:off x="4943599" y="5374393"/>
            <a:ext cx="4174817" cy="11875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effectLst/>
                <a:ea typeface="Calibri"/>
                <a:cs typeface="Times New Roman"/>
              </a:rPr>
              <a:t>SECUENCIA: </a:t>
            </a:r>
            <a:r>
              <a:rPr lang="es-CL" dirty="0">
                <a:solidFill>
                  <a:srgbClr val="222222"/>
                </a:solidFill>
                <a:effectLst/>
                <a:latin typeface="Arial"/>
                <a:ea typeface="Calibri"/>
                <a:cs typeface="Times New Roman"/>
              </a:rPr>
              <a:t>o una sucesión es un grupo de números o de otros elementos matemáticos que forman un conjunto ordenado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5" name="12 Rectángulo redondeado"/>
          <p:cNvSpPr/>
          <p:nvPr/>
        </p:nvSpPr>
        <p:spPr>
          <a:xfrm>
            <a:off x="4211960" y="4462842"/>
            <a:ext cx="4616896" cy="71247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effectLst/>
                <a:ea typeface="Calibri"/>
                <a:cs typeface="Times New Roman"/>
              </a:rPr>
              <a:t>PATRÓN: es una regla que se repite y llega a formar una secuencia numérica.</a:t>
            </a:r>
          </a:p>
        </p:txBody>
      </p:sp>
      <p:pic>
        <p:nvPicPr>
          <p:cNvPr id="3074" name="Picture 2" descr="Colorear Cubiertos: cuchillo, cuchara, tenedor | Tenedor, Tenedor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3" r="18857"/>
          <a:stretch/>
        </p:blipFill>
        <p:spPr bwMode="auto">
          <a:xfrm>
            <a:off x="536225" y="3356990"/>
            <a:ext cx="814161" cy="183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olorear Cubiertos: cuchillo, cuchara, tenedor | Tenedor, Tenedor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3" r="18857"/>
          <a:stretch/>
        </p:blipFill>
        <p:spPr bwMode="auto">
          <a:xfrm>
            <a:off x="1835695" y="3392407"/>
            <a:ext cx="814161" cy="183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olorear Cubiertos: cuchillo, cuchara, tenedor | Tenedor, Tenedor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3" r="18857"/>
          <a:stretch/>
        </p:blipFill>
        <p:spPr bwMode="auto">
          <a:xfrm>
            <a:off x="3187236" y="3392406"/>
            <a:ext cx="814161" cy="183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2 Marcador de contenido"/>
          <p:cNvSpPr txBox="1">
            <a:spLocks/>
          </p:cNvSpPr>
          <p:nvPr/>
        </p:nvSpPr>
        <p:spPr>
          <a:xfrm>
            <a:off x="4211960" y="3122671"/>
            <a:ext cx="4616896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 smtClean="0"/>
              <a:t>Para ordenar utilizas un patrón, una misma regla, realizas la misma acción cada vez</a:t>
            </a:r>
            <a:endParaRPr lang="es-CL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179512" y="5327889"/>
            <a:ext cx="4616896" cy="1269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 smtClean="0"/>
              <a:t>La forma que quedó ordenado es la secuencia de dos o más grupos que tienen el mismo orden</a:t>
            </a:r>
            <a:endParaRPr lang="es-CL" dirty="0"/>
          </a:p>
        </p:txBody>
      </p:sp>
      <p:cxnSp>
        <p:nvCxnSpPr>
          <p:cNvPr id="11" name="10 Conector recto de flecha"/>
          <p:cNvCxnSpPr>
            <a:stCxn id="4" idx="1"/>
          </p:cNvCxnSpPr>
          <p:nvPr/>
        </p:nvCxnSpPr>
        <p:spPr>
          <a:xfrm flipH="1" flipV="1">
            <a:off x="4469767" y="5962620"/>
            <a:ext cx="473832" cy="55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V="1">
            <a:off x="6228184" y="4149080"/>
            <a:ext cx="0" cy="3137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9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110" y="134702"/>
            <a:ext cx="7697670" cy="1143000"/>
          </a:xfrm>
        </p:spPr>
        <p:txBody>
          <a:bodyPr/>
          <a:lstStyle/>
          <a:p>
            <a:pPr marL="0" indent="0">
              <a:buNone/>
            </a:pPr>
            <a:r>
              <a:rPr lang="es-CL" sz="2800" dirty="0" smtClean="0"/>
              <a:t>Observa la figura, ¿Cuántos palitos necesitó?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0" y="2297253"/>
            <a:ext cx="9395636" cy="683322"/>
          </a:xfrm>
        </p:spPr>
        <p:txBody>
          <a:bodyPr>
            <a:noAutofit/>
          </a:bodyPr>
          <a:lstStyle/>
          <a:p>
            <a:r>
              <a:rPr lang="es-CL" sz="2400" dirty="0" smtClean="0"/>
              <a:t>¿Si armamos 2 figuras iguales, ¿Cuántos Crees que ocuparemos?</a:t>
            </a:r>
            <a:endParaRPr lang="es-CL" sz="2400" dirty="0"/>
          </a:p>
        </p:txBody>
      </p:sp>
      <p:pic>
        <p:nvPicPr>
          <p:cNvPr id="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713344" y="810899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997413" y="234835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2 Marcador de contenido"/>
          <p:cNvSpPr txBox="1">
            <a:spLocks/>
          </p:cNvSpPr>
          <p:nvPr/>
        </p:nvSpPr>
        <p:spPr>
          <a:xfrm>
            <a:off x="2193892" y="720964"/>
            <a:ext cx="6400800" cy="824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 smtClean="0"/>
              <a:t>Para 1 figura se usaron 4 palitos</a:t>
            </a:r>
            <a:endParaRPr lang="es-CL" dirty="0"/>
          </a:p>
        </p:txBody>
      </p:sp>
      <p:pic>
        <p:nvPicPr>
          <p:cNvPr id="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432948" y="808359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069421" y="1602986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681844" y="2899131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965913" y="2323067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401448" y="2896591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037921" y="3691218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513544" y="2969023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797613" y="2392959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233148" y="2966483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869621" y="3761110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2 Marcador de contenido"/>
          <p:cNvSpPr txBox="1">
            <a:spLocks/>
          </p:cNvSpPr>
          <p:nvPr/>
        </p:nvSpPr>
        <p:spPr>
          <a:xfrm>
            <a:off x="3853132" y="2977685"/>
            <a:ext cx="4464496" cy="606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 smtClean="0"/>
              <a:t>Para 2 figura se usaron 8 palitos</a:t>
            </a:r>
            <a:endParaRPr lang="es-CL" dirty="0"/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-17200" y="4455377"/>
            <a:ext cx="9395636" cy="683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 smtClean="0"/>
              <a:t>¿Si armamos 3 figuras iguales, ¿Cuántos Crees que ocuparemos?</a:t>
            </a:r>
            <a:endParaRPr lang="es-CL" sz="2400" dirty="0"/>
          </a:p>
        </p:txBody>
      </p:sp>
      <p:pic>
        <p:nvPicPr>
          <p:cNvPr id="2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498139" y="5131380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82208" y="4555316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17743" y="5128840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854216" y="5923467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329839" y="5201272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613908" y="4625208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049443" y="5198732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685916" y="5993359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5097720" y="5218402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4381789" y="4642338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817324" y="5215862"/>
            <a:ext cx="213205" cy="131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4453797" y="6010489"/>
            <a:ext cx="23640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2 Marcador de contenido"/>
          <p:cNvSpPr txBox="1">
            <a:spLocks/>
          </p:cNvSpPr>
          <p:nvPr/>
        </p:nvSpPr>
        <p:spPr>
          <a:xfrm>
            <a:off x="5508104" y="5198732"/>
            <a:ext cx="3312368" cy="1322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 smtClean="0"/>
              <a:t>Para 3 figura se usaron 12 palitos.</a:t>
            </a:r>
            <a:endParaRPr lang="es-CL" dirty="0"/>
          </a:p>
        </p:txBody>
      </p:sp>
      <p:pic>
        <p:nvPicPr>
          <p:cNvPr id="38" name="Picture 2" descr="Niño niña pensando cara | Vector Premi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1" t="15806" r="59634" b="11100"/>
          <a:stretch/>
        </p:blipFill>
        <p:spPr bwMode="auto">
          <a:xfrm flipH="1">
            <a:off x="7916125" y="693687"/>
            <a:ext cx="999365" cy="160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39 Llamada de nube"/>
          <p:cNvSpPr/>
          <p:nvPr/>
        </p:nvSpPr>
        <p:spPr>
          <a:xfrm>
            <a:off x="2717088" y="1080607"/>
            <a:ext cx="4717935" cy="1164040"/>
          </a:xfrm>
          <a:prstGeom prst="cloudCallout">
            <a:avLst>
              <a:gd name="adj1" fmla="val 57985"/>
              <a:gd name="adj2" fmla="val -4538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quiero agregar otra figura de 4 palitos, entonces debo sumar 4</a:t>
            </a:r>
            <a:endParaRPr lang="es-CL" dirty="0"/>
          </a:p>
        </p:txBody>
      </p:sp>
      <p:sp>
        <p:nvSpPr>
          <p:cNvPr id="41" name="40 Llamada de nube"/>
          <p:cNvSpPr/>
          <p:nvPr/>
        </p:nvSpPr>
        <p:spPr>
          <a:xfrm>
            <a:off x="3923927" y="3291337"/>
            <a:ext cx="4789944" cy="1164040"/>
          </a:xfrm>
          <a:prstGeom prst="cloudCallout">
            <a:avLst>
              <a:gd name="adj1" fmla="val 29882"/>
              <a:gd name="adj2" fmla="val -20249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quiero agregar otra figura de 4 palitos, entonces debo volver a sumar 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77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050989" y="100523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39866" y="686721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432948" y="100269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39866" y="1382352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013577" y="2150394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02454" y="1831878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95536" y="2147854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02454" y="2527509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831011" y="2150394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519888" y="1831878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212970" y="2147854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519888" y="2527509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069001" y="338150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57878" y="3062984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450960" y="337896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757878" y="3758615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886435" y="338150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575312" y="3062984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268394" y="337896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575312" y="3758615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710324" y="338150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399201" y="3062984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092283" y="3378960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399201" y="3758615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33 Rectángulo redondeado"/>
          <p:cNvSpPr/>
          <p:nvPr/>
        </p:nvSpPr>
        <p:spPr>
          <a:xfrm>
            <a:off x="7209576" y="2086702"/>
            <a:ext cx="1728192" cy="4796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4 + 4 = 8</a:t>
            </a:r>
            <a:endParaRPr lang="es-CL" dirty="0"/>
          </a:p>
        </p:txBody>
      </p:sp>
      <p:graphicFrame>
        <p:nvGraphicFramePr>
          <p:cNvPr id="35" name="3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80256"/>
              </p:ext>
            </p:extLst>
          </p:nvPr>
        </p:nvGraphicFramePr>
        <p:xfrm>
          <a:off x="4067944" y="887035"/>
          <a:ext cx="2520280" cy="503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414"/>
                <a:gridCol w="1563866"/>
              </a:tblGrid>
              <a:tr h="576063">
                <a:tc>
                  <a:txBody>
                    <a:bodyPr/>
                    <a:lstStyle/>
                    <a:p>
                      <a:r>
                        <a:rPr lang="es-CL" dirty="0" smtClean="0"/>
                        <a:t>Figura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Cantidad de Palitos</a:t>
                      </a:r>
                      <a:endParaRPr lang="es-CL" dirty="0"/>
                    </a:p>
                  </a:txBody>
                  <a:tcPr/>
                </a:tc>
              </a:tr>
              <a:tr h="879426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9426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9426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3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94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94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s-CL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37 Rectángulo redondeado"/>
          <p:cNvSpPr/>
          <p:nvPr/>
        </p:nvSpPr>
        <p:spPr>
          <a:xfrm>
            <a:off x="7320840" y="3126921"/>
            <a:ext cx="1728192" cy="4796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8</a:t>
            </a:r>
            <a:r>
              <a:rPr lang="es-CL" dirty="0" smtClean="0"/>
              <a:t> + 4 = 12</a:t>
            </a:r>
            <a:endParaRPr lang="es-CL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7320840" y="4178992"/>
            <a:ext cx="1728192" cy="4796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12 + 4 = 16</a:t>
            </a:r>
            <a:endParaRPr lang="es-CL" dirty="0"/>
          </a:p>
        </p:txBody>
      </p:sp>
      <p:cxnSp>
        <p:nvCxnSpPr>
          <p:cNvPr id="41" name="40 Conector recto de flecha"/>
          <p:cNvCxnSpPr>
            <a:stCxn id="4" idx="3"/>
          </p:cNvCxnSpPr>
          <p:nvPr/>
        </p:nvCxnSpPr>
        <p:spPr>
          <a:xfrm>
            <a:off x="1144266" y="1293952"/>
            <a:ext cx="2707654" cy="3921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1922047" y="2459289"/>
            <a:ext cx="2073889" cy="2685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2814975" y="3742108"/>
            <a:ext cx="116710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953611" y="455807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642488" y="4239561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35570" y="455553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642488" y="4935192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771045" y="455807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459922" y="4239561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153004" y="4555537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459922" y="4935192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642170" y="4536998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331047" y="4218482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024129" y="4534458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331047" y="4914113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459604" y="4536998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3148481" y="4218482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841563" y="4534458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3148481" y="4914113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2" name="61 Conector recto de flecha"/>
          <p:cNvCxnSpPr/>
          <p:nvPr/>
        </p:nvCxnSpPr>
        <p:spPr>
          <a:xfrm>
            <a:off x="3565837" y="4847101"/>
            <a:ext cx="43009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Flecha curvada hacia la izquierda"/>
          <p:cNvSpPr/>
          <p:nvPr/>
        </p:nvSpPr>
        <p:spPr>
          <a:xfrm>
            <a:off x="6660232" y="1823138"/>
            <a:ext cx="432048" cy="9563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5" name="64 Flecha curvada hacia la izquierda"/>
          <p:cNvSpPr/>
          <p:nvPr/>
        </p:nvSpPr>
        <p:spPr>
          <a:xfrm>
            <a:off x="6750064" y="2951562"/>
            <a:ext cx="432048" cy="9563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6" name="65 Flecha curvada hacia la izquierda"/>
          <p:cNvSpPr/>
          <p:nvPr/>
        </p:nvSpPr>
        <p:spPr>
          <a:xfrm>
            <a:off x="6740504" y="3972734"/>
            <a:ext cx="432048" cy="9563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7" name="66 Flecha curvada hacia la izquierda"/>
          <p:cNvSpPr/>
          <p:nvPr/>
        </p:nvSpPr>
        <p:spPr>
          <a:xfrm>
            <a:off x="6740504" y="4944764"/>
            <a:ext cx="432048" cy="9563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8" name="67 Rectángulo redondeado"/>
          <p:cNvSpPr/>
          <p:nvPr/>
        </p:nvSpPr>
        <p:spPr>
          <a:xfrm>
            <a:off x="7320840" y="5238933"/>
            <a:ext cx="1728192" cy="4796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16 + 4 = 20</a:t>
            </a:r>
            <a:endParaRPr lang="es-CL" dirty="0"/>
          </a:p>
        </p:txBody>
      </p:sp>
      <p:pic>
        <p:nvPicPr>
          <p:cNvPr id="6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717346" y="561848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406223" y="5299966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99305" y="561594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406223" y="5995597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534780" y="561848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223657" y="5299966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916739" y="561594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1223657" y="5995597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358669" y="561848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047546" y="5299966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1740628" y="5615942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047546" y="5995597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118005" y="5606576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806882" y="5288060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2499964" y="5604036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2806882" y="5983691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935439" y="5606576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3624316" y="5288060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>
            <a:off x="3317398" y="5604036"/>
            <a:ext cx="93277" cy="5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11" descr="Solución al reto de las 9 cerillas y los triángulos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6145" r="78385" b="9301"/>
          <a:stretch/>
        </p:blipFill>
        <p:spPr bwMode="auto">
          <a:xfrm rot="5400000">
            <a:off x="3624316" y="5983691"/>
            <a:ext cx="103427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88 Llamada de flecha hacia arriba"/>
          <p:cNvSpPr/>
          <p:nvPr/>
        </p:nvSpPr>
        <p:spPr>
          <a:xfrm>
            <a:off x="4355976" y="5733256"/>
            <a:ext cx="3411840" cy="980728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Secuencia: 4, 8, 12, 16, 20</a:t>
            </a:r>
            <a:endParaRPr lang="es-CL" dirty="0"/>
          </a:p>
        </p:txBody>
      </p:sp>
      <p:sp>
        <p:nvSpPr>
          <p:cNvPr id="90" name="89 Llamada de flecha hacia abajo"/>
          <p:cNvSpPr/>
          <p:nvPr/>
        </p:nvSpPr>
        <p:spPr>
          <a:xfrm>
            <a:off x="7209576" y="332656"/>
            <a:ext cx="1728192" cy="1296144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Patrón: </a:t>
            </a:r>
          </a:p>
          <a:p>
            <a:pPr algn="ctr"/>
            <a:r>
              <a:rPr lang="es-CL" dirty="0" smtClean="0"/>
              <a:t>Sumar 4</a:t>
            </a:r>
            <a:endParaRPr lang="es-CL" dirty="0"/>
          </a:p>
        </p:txBody>
      </p:sp>
      <p:sp>
        <p:nvSpPr>
          <p:cNvPr id="92" name="91 CuadroTexto"/>
          <p:cNvSpPr txBox="1"/>
          <p:nvPr/>
        </p:nvSpPr>
        <p:spPr>
          <a:xfrm>
            <a:off x="526225" y="116632"/>
            <a:ext cx="6350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Si ordenamos en una tabla, la cantidad de elementos de acuerdo a la cantidad de figuras nos queda algo así: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04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20" name="Picture 2" descr="Fotos de Niña pensando caricatura de stock, imágenes de Niña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8"/>
          <a:stretch/>
        </p:blipFill>
        <p:spPr bwMode="auto">
          <a:xfrm>
            <a:off x="323528" y="312047"/>
            <a:ext cx="2232248" cy="186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Llamada de nube"/>
          <p:cNvSpPr/>
          <p:nvPr/>
        </p:nvSpPr>
        <p:spPr>
          <a:xfrm>
            <a:off x="3995936" y="188640"/>
            <a:ext cx="3672408" cy="1728192"/>
          </a:xfrm>
          <a:prstGeom prst="cloudCallout">
            <a:avLst>
              <a:gd name="adj1" fmla="val -109771"/>
              <a:gd name="adj2" fmla="val -369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¿y qué pasa si en lugar de sumar resto elementos?</a:t>
            </a:r>
            <a:endParaRPr lang="es-CL" dirty="0"/>
          </a:p>
        </p:txBody>
      </p:sp>
      <p:pic>
        <p:nvPicPr>
          <p:cNvPr id="1027" name="Imagen 18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60"/>
            <a:ext cx="2549664" cy="311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323528" y="2150569"/>
            <a:ext cx="84713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/>
              <a:t>Ángel construyó una figura con bloques de madera. En el primer nivel colocó once bloques, en el segundo puso dos bloques menos, y así </a:t>
            </a:r>
            <a:r>
              <a:rPr lang="es-CL" sz="2000" dirty="0" smtClean="0"/>
              <a:t>sucesivamente</a:t>
            </a:r>
            <a:endParaRPr lang="es-CL" sz="2000" dirty="0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876320"/>
              </p:ext>
            </p:extLst>
          </p:nvPr>
        </p:nvGraphicFramePr>
        <p:xfrm>
          <a:off x="3347864" y="3194528"/>
          <a:ext cx="248427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830"/>
                <a:gridCol w="1567446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Nivel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Cantidad de bloques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11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24 Rectángulo redondeado"/>
          <p:cNvSpPr/>
          <p:nvPr/>
        </p:nvSpPr>
        <p:spPr>
          <a:xfrm>
            <a:off x="6300192" y="3861048"/>
            <a:ext cx="1728192" cy="383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11 – 2 = 9</a:t>
            </a:r>
            <a:endParaRPr lang="es-CL" dirty="0"/>
          </a:p>
        </p:txBody>
      </p:sp>
      <p:sp>
        <p:nvSpPr>
          <p:cNvPr id="21" name="20 Flecha curvada hacia la izquierda"/>
          <p:cNvSpPr/>
          <p:nvPr/>
        </p:nvSpPr>
        <p:spPr>
          <a:xfrm>
            <a:off x="5904148" y="3933056"/>
            <a:ext cx="252028" cy="4082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6300192" y="4808430"/>
            <a:ext cx="1728192" cy="383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7</a:t>
            </a:r>
            <a:r>
              <a:rPr lang="es-CL" dirty="0" smtClean="0"/>
              <a:t> – 2 = 5</a:t>
            </a:r>
            <a:endParaRPr lang="es-CL" dirty="0"/>
          </a:p>
        </p:txBody>
      </p:sp>
      <p:sp>
        <p:nvSpPr>
          <p:cNvPr id="29" name="28 Flecha curvada hacia la izquierda"/>
          <p:cNvSpPr/>
          <p:nvPr/>
        </p:nvSpPr>
        <p:spPr>
          <a:xfrm>
            <a:off x="5930534" y="4364631"/>
            <a:ext cx="252028" cy="4082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la izquierda"/>
          <p:cNvSpPr/>
          <p:nvPr/>
        </p:nvSpPr>
        <p:spPr>
          <a:xfrm>
            <a:off x="5930534" y="4796206"/>
            <a:ext cx="252028" cy="4082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la izquierda"/>
          <p:cNvSpPr/>
          <p:nvPr/>
        </p:nvSpPr>
        <p:spPr>
          <a:xfrm>
            <a:off x="5904148" y="5224115"/>
            <a:ext cx="252028" cy="4082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Flecha curvada hacia la izquierda"/>
          <p:cNvSpPr/>
          <p:nvPr/>
        </p:nvSpPr>
        <p:spPr>
          <a:xfrm>
            <a:off x="5940152" y="5632384"/>
            <a:ext cx="252028" cy="4082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6300192" y="4341325"/>
            <a:ext cx="1728192" cy="383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9</a:t>
            </a:r>
            <a:r>
              <a:rPr lang="es-CL" dirty="0" smtClean="0"/>
              <a:t> – 2 = 7</a:t>
            </a:r>
            <a:endParaRPr lang="es-CL" dirty="0"/>
          </a:p>
        </p:txBody>
      </p:sp>
      <p:sp>
        <p:nvSpPr>
          <p:cNvPr id="34" name="33 Rectángulo redondeado"/>
          <p:cNvSpPr/>
          <p:nvPr/>
        </p:nvSpPr>
        <p:spPr>
          <a:xfrm>
            <a:off x="6318381" y="5248564"/>
            <a:ext cx="1728192" cy="383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5</a:t>
            </a:r>
            <a:r>
              <a:rPr lang="es-CL" dirty="0" smtClean="0"/>
              <a:t> – 2 = 3</a:t>
            </a:r>
            <a:endParaRPr lang="es-CL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6318381" y="5709476"/>
            <a:ext cx="1728192" cy="383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3</a:t>
            </a:r>
            <a:r>
              <a:rPr lang="es-CL" dirty="0" smtClean="0"/>
              <a:t> – 2 = 1</a:t>
            </a:r>
            <a:endParaRPr lang="es-CL" dirty="0"/>
          </a:p>
        </p:txBody>
      </p:sp>
      <p:sp>
        <p:nvSpPr>
          <p:cNvPr id="36" name="35 Llamada de flecha hacia arriba"/>
          <p:cNvSpPr/>
          <p:nvPr/>
        </p:nvSpPr>
        <p:spPr>
          <a:xfrm>
            <a:off x="2929124" y="5877272"/>
            <a:ext cx="3411840" cy="864096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Secuencia: 11, 9, 7, 5, 3, 1</a:t>
            </a:r>
            <a:endParaRPr lang="es-CL" dirty="0"/>
          </a:p>
        </p:txBody>
      </p:sp>
      <p:sp>
        <p:nvSpPr>
          <p:cNvPr id="37" name="36 Llamada de flecha hacia abajo"/>
          <p:cNvSpPr/>
          <p:nvPr/>
        </p:nvSpPr>
        <p:spPr>
          <a:xfrm>
            <a:off x="6365576" y="2924944"/>
            <a:ext cx="1728192" cy="889360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Patrón: </a:t>
            </a:r>
          </a:p>
          <a:p>
            <a:pPr algn="ctr"/>
            <a:r>
              <a:rPr lang="es-CL" dirty="0" smtClean="0"/>
              <a:t>RESTAR 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307975" y="160337"/>
            <a:ext cx="8728521" cy="49968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2" descr="1 PAUTA ACTIVIDADES: DESCUBRIR UNA REGLA QUE EXPLIQUE UNA SUCESIÓN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4" descr="1 PAUTA ACTIVIDADES: DESCUBRIR UNA REGLA QUE EXPLIQUE UNA SUCESIÓN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AutoShape 6" descr="1 PAUTA ACTIVIDADES: DESCUBRIR UNA REGLA QUE EXPLIQUE UNA SUCESIÓN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AutoShape 8" descr="1 PAUTA ACTIVIDADES: DESCUBRIR UNA REGLA QUE EXPLIQUE UNA SUCESIÓN ...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" y="173049"/>
            <a:ext cx="841057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71663"/>
            <a:ext cx="5897054" cy="1672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4252656" y="3729806"/>
            <a:ext cx="3991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Arial" pitchFamily="34" charset="0"/>
                <a:cs typeface="Arial" pitchFamily="34" charset="0"/>
              </a:rPr>
              <a:t>El patrón de la secuencia es «sumar 120», ya que cada término es 120 unidades mayor que el anterior</a:t>
            </a:r>
            <a:endParaRPr lang="es-C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Llamada de flecha a la derecha"/>
          <p:cNvSpPr/>
          <p:nvPr/>
        </p:nvSpPr>
        <p:spPr>
          <a:xfrm>
            <a:off x="460375" y="1716099"/>
            <a:ext cx="2095401" cy="1208845"/>
          </a:xfrm>
          <a:prstGeom prst="rightArrowCallout">
            <a:avLst>
              <a:gd name="adj1" fmla="val 19597"/>
              <a:gd name="adj2" fmla="val 25000"/>
              <a:gd name="adj3" fmla="val 16895"/>
              <a:gd name="adj4" fmla="val 8367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Secuencia decreciente, puesto que va disminuyendo</a:t>
            </a:r>
            <a:endParaRPr lang="es-CL" dirty="0"/>
          </a:p>
        </p:txBody>
      </p:sp>
      <p:sp>
        <p:nvSpPr>
          <p:cNvPr id="28" name="27 Llamada de flecha a la derecha"/>
          <p:cNvSpPr/>
          <p:nvPr/>
        </p:nvSpPr>
        <p:spPr>
          <a:xfrm>
            <a:off x="460375" y="3403685"/>
            <a:ext cx="2095401" cy="1208845"/>
          </a:xfrm>
          <a:prstGeom prst="rightArrowCallout">
            <a:avLst>
              <a:gd name="adj1" fmla="val 19597"/>
              <a:gd name="adj2" fmla="val 25000"/>
              <a:gd name="adj3" fmla="val 16895"/>
              <a:gd name="adj4" fmla="val 83679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Secuencia creciente, puesto que va aumentando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936" y="332656"/>
            <a:ext cx="7604447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 smtClean="0"/>
              <a:t>AHORA ES TU TURNO.</a:t>
            </a:r>
            <a:br>
              <a:rPr lang="es-CL" dirty="0" smtClean="0"/>
            </a:br>
            <a:r>
              <a:rPr lang="es-CL" dirty="0" smtClean="0"/>
              <a:t>INTÉNTALO, TU PUEDES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1403648" y="5733255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>
                <a:hlinkClick r:id="rId2"/>
              </a:rPr>
              <a:t>https://www.curriculumnacional.cl/docente/629/articles-33601_recurso_html.html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3"/>
          </p:nvPr>
        </p:nvSpPr>
        <p:spPr>
          <a:xfrm>
            <a:off x="467544" y="5059735"/>
            <a:ext cx="7848872" cy="70523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CL" dirty="0" smtClean="0"/>
              <a:t>Haz clic en el siguiente link para seguir practicando</a:t>
            </a:r>
            <a:endParaRPr lang="es-CL" dirty="0"/>
          </a:p>
        </p:txBody>
      </p:sp>
      <p:sp>
        <p:nvSpPr>
          <p:cNvPr id="6" name="AutoShape 4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7178" name="Picture 10" descr="Poker Naipe 2 Corazón Ilustraciones Vectoriales, Clip Art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89" y="3068960"/>
            <a:ext cx="105530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Quatre de pique — Wikipé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83842"/>
            <a:ext cx="1067102" cy="155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Cartomancia : significado de las 52 cart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3068582"/>
            <a:ext cx="1080120" cy="156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Significado del Tarot con Naipes - Treboles 8 - Och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60213"/>
            <a:ext cx="1115013" cy="167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Reverso poker naipes aislado en blanco Fotografía de stock - Alamy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" t="6450" r="50000" b="13433"/>
          <a:stretch/>
        </p:blipFill>
        <p:spPr bwMode="auto">
          <a:xfrm>
            <a:off x="6372200" y="2996952"/>
            <a:ext cx="1163437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62371" y="2286164"/>
            <a:ext cx="8163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Observa la siguiente secuencia ¿Qué carta sigue?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871</TotalTime>
  <Words>499</Words>
  <Application>Microsoft Office PowerPoint</Application>
  <PresentationFormat>Presentación en pantalla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Transmisión de listas</vt:lpstr>
      <vt:lpstr>APOYO GUÍA N° 15</vt:lpstr>
      <vt:lpstr>CONCEPTOS CLAVES</vt:lpstr>
      <vt:lpstr>Observa la figura, ¿Cuántos palitos necesitó?</vt:lpstr>
      <vt:lpstr>Presentación de PowerPoint</vt:lpstr>
      <vt:lpstr>Presentación de PowerPoint</vt:lpstr>
      <vt:lpstr>Presentación de PowerPoint</vt:lpstr>
      <vt:lpstr>AHORA ES TU TURNO. INTÉNTALO, TU PUEDES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88</cp:revision>
  <dcterms:created xsi:type="dcterms:W3CDTF">2020-03-26T01:06:58Z</dcterms:created>
  <dcterms:modified xsi:type="dcterms:W3CDTF">2020-07-08T10:40:05Z</dcterms:modified>
</cp:coreProperties>
</file>