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82" r:id="rId3"/>
    <p:sldId id="258" r:id="rId4"/>
    <p:sldId id="256" r:id="rId5"/>
    <p:sldId id="259" r:id="rId6"/>
    <p:sldId id="257" r:id="rId7"/>
    <p:sldId id="263" r:id="rId8"/>
    <p:sldId id="262" r:id="rId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51742-6D18-4C42-B4D5-D21DBCD68CF9}" type="datetimeFigureOut">
              <a:rPr lang="es-MX" smtClean="0"/>
              <a:t>20/03/2020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36D0A-BF94-4BBA-94B9-30B00DEA7AAA}" type="slidenum">
              <a:rPr lang="es-MX" smtClean="0"/>
              <a:t>‹Nº›</a:t>
            </a:fld>
            <a:endParaRPr lang="es-MX"/>
          </a:p>
        </p:txBody>
      </p:sp>
    </p:spTree>
    <p:extLst>
      <p:ext uri="{BB962C8B-B14F-4D97-AF65-F5344CB8AC3E}">
        <p14:creationId xmlns:p14="http://schemas.microsoft.com/office/powerpoint/2010/main" val="3027298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Tengo el sueño de que mis cuatro hijos vivan un día en una nación donde no sean juzgados por el color de su piel, sino por el contenido de su carácter.-Martin Luther King Jr.</a:t>
            </a:r>
          </a:p>
        </p:txBody>
      </p:sp>
      <p:sp>
        <p:nvSpPr>
          <p:cNvPr id="4" name="3 Marcador de número de diapositiva"/>
          <p:cNvSpPr>
            <a:spLocks noGrp="1"/>
          </p:cNvSpPr>
          <p:nvPr>
            <p:ph type="sldNum" sz="quarter" idx="10"/>
          </p:nvPr>
        </p:nvSpPr>
        <p:spPr/>
        <p:txBody>
          <a:bodyPr/>
          <a:lstStyle/>
          <a:p>
            <a:fld id="{CD036D0A-BF94-4BBA-94B9-30B00DEA7AAA}" type="slidenum">
              <a:rPr lang="es-MX" smtClean="0"/>
              <a:t>7</a:t>
            </a:fld>
            <a:endParaRPr lang="es-MX"/>
          </a:p>
        </p:txBody>
      </p:sp>
    </p:spTree>
    <p:extLst>
      <p:ext uri="{BB962C8B-B14F-4D97-AF65-F5344CB8AC3E}">
        <p14:creationId xmlns:p14="http://schemas.microsoft.com/office/powerpoint/2010/main" val="16592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0A3F9935-DA6B-456E-9812-4950B73C726B}" type="datetimeFigureOut">
              <a:rPr lang="es-MX" smtClean="0"/>
              <a:t>20/03/2020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790EB0A-9138-417F-8B26-3031DAA74A4F}" type="slidenum">
              <a:rPr lang="es-MX" smtClean="0"/>
              <a:t>‹Nº›</a:t>
            </a:fld>
            <a:endParaRPr lang="es-MX"/>
          </a:p>
        </p:txBody>
      </p:sp>
    </p:spTree>
    <p:extLst>
      <p:ext uri="{BB962C8B-B14F-4D97-AF65-F5344CB8AC3E}">
        <p14:creationId xmlns:p14="http://schemas.microsoft.com/office/powerpoint/2010/main" val="2956846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0A3F9935-DA6B-456E-9812-4950B73C726B}" type="datetimeFigureOut">
              <a:rPr lang="es-MX" smtClean="0"/>
              <a:t>20/03/2020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790EB0A-9138-417F-8B26-3031DAA74A4F}" type="slidenum">
              <a:rPr lang="es-MX" smtClean="0"/>
              <a:t>‹Nº›</a:t>
            </a:fld>
            <a:endParaRPr lang="es-MX"/>
          </a:p>
        </p:txBody>
      </p:sp>
    </p:spTree>
    <p:extLst>
      <p:ext uri="{BB962C8B-B14F-4D97-AF65-F5344CB8AC3E}">
        <p14:creationId xmlns:p14="http://schemas.microsoft.com/office/powerpoint/2010/main" val="335838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0A3F9935-DA6B-456E-9812-4950B73C726B}" type="datetimeFigureOut">
              <a:rPr lang="es-MX" smtClean="0"/>
              <a:t>20/03/2020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790EB0A-9138-417F-8B26-3031DAA74A4F}" type="slidenum">
              <a:rPr lang="es-MX" smtClean="0"/>
              <a:t>‹Nº›</a:t>
            </a:fld>
            <a:endParaRPr lang="es-MX"/>
          </a:p>
        </p:txBody>
      </p:sp>
    </p:spTree>
    <p:extLst>
      <p:ext uri="{BB962C8B-B14F-4D97-AF65-F5344CB8AC3E}">
        <p14:creationId xmlns:p14="http://schemas.microsoft.com/office/powerpoint/2010/main" val="135957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BF0A327E-4FA3-461F-8199-9AFC08CD57D8}" type="datetimeFigureOut">
              <a:rPr lang="es-MX" smtClean="0">
                <a:solidFill>
                  <a:prstClr val="black">
                    <a:tint val="75000"/>
                  </a:prstClr>
                </a:solidFill>
              </a:rPr>
              <a:pPr/>
              <a:t>20/03/2020</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68562FD-A262-482D-9910-D86498B854D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06685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BF0A327E-4FA3-461F-8199-9AFC08CD57D8}" type="datetimeFigureOut">
              <a:rPr lang="es-MX" smtClean="0">
                <a:solidFill>
                  <a:prstClr val="black">
                    <a:tint val="75000"/>
                  </a:prstClr>
                </a:solidFill>
              </a:rPr>
              <a:pPr/>
              <a:t>20/03/2020</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68562FD-A262-482D-9910-D86498B854D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93715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F0A327E-4FA3-461F-8199-9AFC08CD57D8}" type="datetimeFigureOut">
              <a:rPr lang="es-MX" smtClean="0">
                <a:solidFill>
                  <a:prstClr val="black">
                    <a:tint val="75000"/>
                  </a:prstClr>
                </a:solidFill>
              </a:rPr>
              <a:pPr/>
              <a:t>20/03/2020</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68562FD-A262-482D-9910-D86498B854D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6597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BF0A327E-4FA3-461F-8199-9AFC08CD57D8}" type="datetimeFigureOut">
              <a:rPr lang="es-MX" smtClean="0">
                <a:solidFill>
                  <a:prstClr val="black">
                    <a:tint val="75000"/>
                  </a:prstClr>
                </a:solidFill>
              </a:rPr>
              <a:pPr/>
              <a:t>20/03/2020</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68562FD-A262-482D-9910-D86498B854D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89137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BF0A327E-4FA3-461F-8199-9AFC08CD57D8}" type="datetimeFigureOut">
              <a:rPr lang="es-MX" smtClean="0">
                <a:solidFill>
                  <a:prstClr val="black">
                    <a:tint val="75000"/>
                  </a:prstClr>
                </a:solidFill>
              </a:rPr>
              <a:pPr/>
              <a:t>20/03/2020</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568562FD-A262-482D-9910-D86498B854D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92348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BF0A327E-4FA3-461F-8199-9AFC08CD57D8}" type="datetimeFigureOut">
              <a:rPr lang="es-MX" smtClean="0">
                <a:solidFill>
                  <a:prstClr val="black">
                    <a:tint val="75000"/>
                  </a:prstClr>
                </a:solidFill>
              </a:rPr>
              <a:pPr/>
              <a:t>20/03/2020</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68562FD-A262-482D-9910-D86498B854D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02444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F0A327E-4FA3-461F-8199-9AFC08CD57D8}" type="datetimeFigureOut">
              <a:rPr lang="es-MX" smtClean="0">
                <a:solidFill>
                  <a:prstClr val="black">
                    <a:tint val="75000"/>
                  </a:prstClr>
                </a:solidFill>
              </a:rPr>
              <a:pPr/>
              <a:t>20/03/2020</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568562FD-A262-482D-9910-D86498B854D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71601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F0A327E-4FA3-461F-8199-9AFC08CD57D8}" type="datetimeFigureOut">
              <a:rPr lang="es-MX" smtClean="0">
                <a:solidFill>
                  <a:prstClr val="black">
                    <a:tint val="75000"/>
                  </a:prstClr>
                </a:solidFill>
              </a:rPr>
              <a:pPr/>
              <a:t>20/03/2020</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68562FD-A262-482D-9910-D86498B854D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81332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0A3F9935-DA6B-456E-9812-4950B73C726B}" type="datetimeFigureOut">
              <a:rPr lang="es-MX" smtClean="0"/>
              <a:t>20/03/2020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790EB0A-9138-417F-8B26-3031DAA74A4F}" type="slidenum">
              <a:rPr lang="es-MX" smtClean="0"/>
              <a:t>‹Nº›</a:t>
            </a:fld>
            <a:endParaRPr lang="es-MX"/>
          </a:p>
        </p:txBody>
      </p:sp>
    </p:spTree>
    <p:extLst>
      <p:ext uri="{BB962C8B-B14F-4D97-AF65-F5344CB8AC3E}">
        <p14:creationId xmlns:p14="http://schemas.microsoft.com/office/powerpoint/2010/main" val="205818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F0A327E-4FA3-461F-8199-9AFC08CD57D8}" type="datetimeFigureOut">
              <a:rPr lang="es-MX" smtClean="0">
                <a:solidFill>
                  <a:prstClr val="black">
                    <a:tint val="75000"/>
                  </a:prstClr>
                </a:solidFill>
              </a:rPr>
              <a:pPr/>
              <a:t>20/03/2020</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68562FD-A262-482D-9910-D86498B854D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25236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BF0A327E-4FA3-461F-8199-9AFC08CD57D8}" type="datetimeFigureOut">
              <a:rPr lang="es-MX" smtClean="0">
                <a:solidFill>
                  <a:prstClr val="black">
                    <a:tint val="75000"/>
                  </a:prstClr>
                </a:solidFill>
              </a:rPr>
              <a:pPr/>
              <a:t>20/03/2020</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68562FD-A262-482D-9910-D86498B854D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51076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BF0A327E-4FA3-461F-8199-9AFC08CD57D8}" type="datetimeFigureOut">
              <a:rPr lang="es-MX" smtClean="0">
                <a:solidFill>
                  <a:prstClr val="black">
                    <a:tint val="75000"/>
                  </a:prstClr>
                </a:solidFill>
              </a:rPr>
              <a:pPr/>
              <a:t>20/03/2020</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68562FD-A262-482D-9910-D86498B854D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5162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A3F9935-DA6B-456E-9812-4950B73C726B}" type="datetimeFigureOut">
              <a:rPr lang="es-MX" smtClean="0"/>
              <a:t>20/03/2020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790EB0A-9138-417F-8B26-3031DAA74A4F}" type="slidenum">
              <a:rPr lang="es-MX" smtClean="0"/>
              <a:t>‹Nº›</a:t>
            </a:fld>
            <a:endParaRPr lang="es-MX"/>
          </a:p>
        </p:txBody>
      </p:sp>
    </p:spTree>
    <p:extLst>
      <p:ext uri="{BB962C8B-B14F-4D97-AF65-F5344CB8AC3E}">
        <p14:creationId xmlns:p14="http://schemas.microsoft.com/office/powerpoint/2010/main" val="253495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0A3F9935-DA6B-456E-9812-4950B73C726B}" type="datetimeFigureOut">
              <a:rPr lang="es-MX" smtClean="0"/>
              <a:t>20/03/2020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790EB0A-9138-417F-8B26-3031DAA74A4F}" type="slidenum">
              <a:rPr lang="es-MX" smtClean="0"/>
              <a:t>‹Nº›</a:t>
            </a:fld>
            <a:endParaRPr lang="es-MX"/>
          </a:p>
        </p:txBody>
      </p:sp>
    </p:spTree>
    <p:extLst>
      <p:ext uri="{BB962C8B-B14F-4D97-AF65-F5344CB8AC3E}">
        <p14:creationId xmlns:p14="http://schemas.microsoft.com/office/powerpoint/2010/main" val="52075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0A3F9935-DA6B-456E-9812-4950B73C726B}" type="datetimeFigureOut">
              <a:rPr lang="es-MX" smtClean="0"/>
              <a:t>20/03/2020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790EB0A-9138-417F-8B26-3031DAA74A4F}" type="slidenum">
              <a:rPr lang="es-MX" smtClean="0"/>
              <a:t>‹Nº›</a:t>
            </a:fld>
            <a:endParaRPr lang="es-MX"/>
          </a:p>
        </p:txBody>
      </p:sp>
    </p:spTree>
    <p:extLst>
      <p:ext uri="{BB962C8B-B14F-4D97-AF65-F5344CB8AC3E}">
        <p14:creationId xmlns:p14="http://schemas.microsoft.com/office/powerpoint/2010/main" val="346118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0A3F9935-DA6B-456E-9812-4950B73C726B}" type="datetimeFigureOut">
              <a:rPr lang="es-MX" smtClean="0"/>
              <a:t>20/03/2020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790EB0A-9138-417F-8B26-3031DAA74A4F}" type="slidenum">
              <a:rPr lang="es-MX" smtClean="0"/>
              <a:t>‹Nº›</a:t>
            </a:fld>
            <a:endParaRPr lang="es-MX"/>
          </a:p>
        </p:txBody>
      </p:sp>
    </p:spTree>
    <p:extLst>
      <p:ext uri="{BB962C8B-B14F-4D97-AF65-F5344CB8AC3E}">
        <p14:creationId xmlns:p14="http://schemas.microsoft.com/office/powerpoint/2010/main" val="177133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A3F9935-DA6B-456E-9812-4950B73C726B}" type="datetimeFigureOut">
              <a:rPr lang="es-MX" smtClean="0"/>
              <a:t>20/03/2020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790EB0A-9138-417F-8B26-3031DAA74A4F}" type="slidenum">
              <a:rPr lang="es-MX" smtClean="0"/>
              <a:t>‹Nº›</a:t>
            </a:fld>
            <a:endParaRPr lang="es-MX"/>
          </a:p>
        </p:txBody>
      </p:sp>
    </p:spTree>
    <p:extLst>
      <p:ext uri="{BB962C8B-B14F-4D97-AF65-F5344CB8AC3E}">
        <p14:creationId xmlns:p14="http://schemas.microsoft.com/office/powerpoint/2010/main" val="174108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A3F9935-DA6B-456E-9812-4950B73C726B}" type="datetimeFigureOut">
              <a:rPr lang="es-MX" smtClean="0"/>
              <a:t>20/03/2020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790EB0A-9138-417F-8B26-3031DAA74A4F}" type="slidenum">
              <a:rPr lang="es-MX" smtClean="0"/>
              <a:t>‹Nº›</a:t>
            </a:fld>
            <a:endParaRPr lang="es-MX"/>
          </a:p>
        </p:txBody>
      </p:sp>
    </p:spTree>
    <p:extLst>
      <p:ext uri="{BB962C8B-B14F-4D97-AF65-F5344CB8AC3E}">
        <p14:creationId xmlns:p14="http://schemas.microsoft.com/office/powerpoint/2010/main" val="29122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A3F9935-DA6B-456E-9812-4950B73C726B}" type="datetimeFigureOut">
              <a:rPr lang="es-MX" smtClean="0"/>
              <a:t>20/03/2020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790EB0A-9138-417F-8B26-3031DAA74A4F}" type="slidenum">
              <a:rPr lang="es-MX" smtClean="0"/>
              <a:t>‹Nº›</a:t>
            </a:fld>
            <a:endParaRPr lang="es-MX"/>
          </a:p>
        </p:txBody>
      </p:sp>
    </p:spTree>
    <p:extLst>
      <p:ext uri="{BB962C8B-B14F-4D97-AF65-F5344CB8AC3E}">
        <p14:creationId xmlns:p14="http://schemas.microsoft.com/office/powerpoint/2010/main" val="297927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F9935-DA6B-456E-9812-4950B73C726B}" type="datetimeFigureOut">
              <a:rPr lang="es-MX" smtClean="0"/>
              <a:t>20/03/2020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0EB0A-9138-417F-8B26-3031DAA74A4F}" type="slidenum">
              <a:rPr lang="es-MX" smtClean="0"/>
              <a:t>‹Nº›</a:t>
            </a:fld>
            <a:endParaRPr lang="es-MX"/>
          </a:p>
        </p:txBody>
      </p:sp>
    </p:spTree>
    <p:extLst>
      <p:ext uri="{BB962C8B-B14F-4D97-AF65-F5344CB8AC3E}">
        <p14:creationId xmlns:p14="http://schemas.microsoft.com/office/powerpoint/2010/main" val="1528711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A327E-4FA3-461F-8199-9AFC08CD57D8}" type="datetimeFigureOut">
              <a:rPr lang="es-MX" smtClean="0">
                <a:solidFill>
                  <a:prstClr val="black">
                    <a:tint val="75000"/>
                  </a:prstClr>
                </a:solidFill>
              </a:rPr>
              <a:pPr/>
              <a:t>20/03/2020</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562FD-A262-482D-9910-D86498B854D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5396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02072" y="675347"/>
            <a:ext cx="7772400" cy="2011904"/>
          </a:xfrm>
          <a:ln>
            <a:noFill/>
          </a:ln>
        </p:spPr>
        <p:txBody>
          <a:bodyPr>
            <a:normAutofit fontScale="90000"/>
          </a:bodyPr>
          <a:lstStyle/>
          <a:p>
            <a:br>
              <a:rPr lang="es-MX" b="1" dirty="0">
                <a:solidFill>
                  <a:srgbClr val="FF0000"/>
                </a:solidFill>
              </a:rPr>
            </a:br>
            <a:br>
              <a:rPr lang="es-MX" b="1" dirty="0">
                <a:solidFill>
                  <a:srgbClr val="FF0000"/>
                </a:solidFill>
              </a:rPr>
            </a:br>
            <a:br>
              <a:rPr lang="es-MX" b="1" dirty="0">
                <a:solidFill>
                  <a:srgbClr val="FF0000"/>
                </a:solidFill>
              </a:rPr>
            </a:br>
            <a:br>
              <a:rPr lang="es-MX" b="1" dirty="0">
                <a:solidFill>
                  <a:srgbClr val="FF0000"/>
                </a:solidFill>
              </a:rPr>
            </a:br>
            <a:r>
              <a:rPr lang="es-MX" b="1" dirty="0">
                <a:solidFill>
                  <a:schemeClr val="bg1"/>
                </a:solidFill>
              </a:rPr>
              <a:t>ASIGNATURA ORIENTACION</a:t>
            </a:r>
            <a:br>
              <a:rPr lang="es-MX" b="1" dirty="0">
                <a:solidFill>
                  <a:schemeClr val="bg1"/>
                </a:solidFill>
              </a:rPr>
            </a:br>
            <a:r>
              <a:rPr lang="es-MX" b="1" dirty="0">
                <a:solidFill>
                  <a:schemeClr val="bg1"/>
                </a:solidFill>
              </a:rPr>
              <a:t> 4° BASICO</a:t>
            </a:r>
            <a:br>
              <a:rPr lang="es-MX" b="1" dirty="0">
                <a:solidFill>
                  <a:schemeClr val="bg1"/>
                </a:solidFill>
              </a:rPr>
            </a:br>
            <a:r>
              <a:rPr lang="es-MX" b="1" dirty="0">
                <a:solidFill>
                  <a:schemeClr val="bg1"/>
                </a:solidFill>
              </a:rPr>
              <a:t>UNIDAD N°1- APOYO GUIA N°3 Y 4</a:t>
            </a:r>
            <a:br>
              <a:rPr lang="es-MX" b="1" dirty="0">
                <a:solidFill>
                  <a:schemeClr val="bg1"/>
                </a:solidFill>
              </a:rPr>
            </a:br>
            <a:br>
              <a:rPr lang="es-MX" b="1" dirty="0">
                <a:solidFill>
                  <a:schemeClr val="bg1"/>
                </a:solidFill>
              </a:rPr>
            </a:br>
            <a:br>
              <a:rPr lang="es-MX" sz="3100" b="1" dirty="0">
                <a:solidFill>
                  <a:srgbClr val="FF0000"/>
                </a:solidFill>
              </a:rPr>
            </a:br>
            <a:br>
              <a:rPr lang="es-MX" b="1" dirty="0">
                <a:solidFill>
                  <a:srgbClr val="FF0000"/>
                </a:solidFill>
              </a:rPr>
            </a:br>
            <a:br>
              <a:rPr lang="es-MX" b="1" dirty="0">
                <a:solidFill>
                  <a:srgbClr val="FF0000"/>
                </a:solidFill>
              </a:rPr>
            </a:br>
            <a:endParaRPr lang="es-MX" b="1" dirty="0">
              <a:solidFill>
                <a:srgbClr val="FF0000"/>
              </a:solidFill>
            </a:endParaRPr>
          </a:p>
        </p:txBody>
      </p:sp>
      <p:sp>
        <p:nvSpPr>
          <p:cNvPr id="3" name="2 Subtítulo"/>
          <p:cNvSpPr>
            <a:spLocks noGrp="1"/>
          </p:cNvSpPr>
          <p:nvPr>
            <p:ph type="subTitle" idx="1"/>
          </p:nvPr>
        </p:nvSpPr>
        <p:spPr>
          <a:xfrm>
            <a:off x="611560" y="3573016"/>
            <a:ext cx="8062912" cy="2592288"/>
          </a:xfrm>
        </p:spPr>
        <p:txBody>
          <a:bodyPr>
            <a:normAutofit/>
          </a:bodyPr>
          <a:lstStyle/>
          <a:p>
            <a:endParaRPr lang="es-MX" dirty="0"/>
          </a:p>
          <a:p>
            <a:endParaRPr lang="es-MX"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23" y="260467"/>
            <a:ext cx="985193" cy="101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313" y="2852936"/>
            <a:ext cx="7416825"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684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MX" b="1" dirty="0">
                <a:solidFill>
                  <a:srgbClr val="FF0000"/>
                </a:solidFill>
              </a:rPr>
            </a:br>
            <a:r>
              <a:rPr lang="es-MX" b="1" dirty="0">
                <a:solidFill>
                  <a:srgbClr val="FF0000"/>
                </a:solidFill>
              </a:rPr>
              <a:t> </a:t>
            </a:r>
            <a:r>
              <a:rPr lang="es-MX" b="1" dirty="0">
                <a:solidFill>
                  <a:schemeClr val="bg1"/>
                </a:solidFill>
              </a:rPr>
              <a:t>RESPETO A LA DIVERSIDAD </a:t>
            </a:r>
          </a:p>
        </p:txBody>
      </p:sp>
      <p:sp>
        <p:nvSpPr>
          <p:cNvPr id="3" name="2 Marcador de contenido"/>
          <p:cNvSpPr>
            <a:spLocks noGrp="1"/>
          </p:cNvSpPr>
          <p:nvPr>
            <p:ph idx="1"/>
          </p:nvPr>
        </p:nvSpPr>
        <p:spPr/>
        <p:txBody>
          <a:bodyPr/>
          <a:lstStyle/>
          <a:p>
            <a:endParaRPr lang="es-MX"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3263"/>
            <a:ext cx="9252520" cy="527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05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MX" b="1" dirty="0">
                <a:solidFill>
                  <a:schemeClr val="bg1"/>
                </a:solidFill>
              </a:rPr>
              <a:t>1.-¿Qué mensaje nos envían estas imágenes? </a:t>
            </a:r>
          </a:p>
        </p:txBody>
      </p:sp>
      <p:sp>
        <p:nvSpPr>
          <p:cNvPr id="5" name="4 Marcador de contenido"/>
          <p:cNvSpPr>
            <a:spLocks noGrp="1"/>
          </p:cNvSpPr>
          <p:nvPr>
            <p:ph idx="1"/>
          </p:nvPr>
        </p:nvSpPr>
        <p:spPr/>
        <p:txBody>
          <a:bodyPr/>
          <a:lstStyle/>
          <a:p>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873180"/>
            <a:ext cx="4355976" cy="298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41" y="1556792"/>
            <a:ext cx="423272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061" y="1556792"/>
            <a:ext cx="4392488" cy="231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341" y="3873180"/>
            <a:ext cx="4404683" cy="298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2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a:solidFill>
                  <a:schemeClr val="bg1"/>
                </a:solidFill>
              </a:rPr>
              <a:t>RESPONDE EN TU GUIA n°2</a:t>
            </a:r>
          </a:p>
        </p:txBody>
      </p:sp>
      <p:sp>
        <p:nvSpPr>
          <p:cNvPr id="3" name="2 Marcador de contenido"/>
          <p:cNvSpPr>
            <a:spLocks noGrp="1"/>
          </p:cNvSpPr>
          <p:nvPr>
            <p:ph idx="1"/>
          </p:nvPr>
        </p:nvSpPr>
        <p:spPr/>
        <p:txBody>
          <a:bodyPr>
            <a:normAutofit fontScale="92500" lnSpcReduction="10000"/>
          </a:bodyPr>
          <a:lstStyle/>
          <a:p>
            <a:pPr marL="0" indent="0">
              <a:buNone/>
            </a:pPr>
            <a:r>
              <a:rPr lang="es-MX" dirty="0"/>
              <a:t>1.-Investiga que significa: </a:t>
            </a:r>
          </a:p>
          <a:p>
            <a:pPr marL="0" indent="0">
              <a:buNone/>
            </a:pPr>
            <a:r>
              <a:rPr lang="es-MX" dirty="0"/>
              <a:t> una comunidad discriminadora </a:t>
            </a:r>
          </a:p>
          <a:p>
            <a:pPr marL="0" indent="0">
              <a:buNone/>
            </a:pPr>
            <a:r>
              <a:rPr lang="es-MX" dirty="0"/>
              <a:t> Sociedad Racista</a:t>
            </a:r>
          </a:p>
          <a:p>
            <a:pPr marL="0" indent="0">
              <a:buNone/>
            </a:pPr>
            <a:r>
              <a:rPr lang="es-MX" dirty="0"/>
              <a:t> Sociedad segregadora </a:t>
            </a:r>
          </a:p>
          <a:p>
            <a:pPr marL="0" indent="0">
              <a:buNone/>
            </a:pPr>
            <a:r>
              <a:rPr lang="es-MX" dirty="0"/>
              <a:t> Sociedad xenofóbica</a:t>
            </a:r>
          </a:p>
          <a:p>
            <a:pPr marL="0" indent="0">
              <a:buNone/>
            </a:pPr>
            <a:endParaRPr lang="es-MX" dirty="0"/>
          </a:p>
          <a:p>
            <a:pPr marL="0" indent="0">
              <a:buNone/>
            </a:pPr>
            <a:r>
              <a:rPr lang="es-MX" dirty="0"/>
              <a:t>2.- ¿Qué actitudes o acciones nos ayudan a eliminar la discriminación ?</a:t>
            </a:r>
          </a:p>
          <a:p>
            <a:pPr marL="0" indent="0">
              <a:buNone/>
            </a:pPr>
            <a:r>
              <a:rPr lang="es-MX" dirty="0"/>
              <a:t> </a:t>
            </a:r>
          </a:p>
          <a:p>
            <a:pPr marL="0" indent="0">
              <a:buNone/>
            </a:pPr>
            <a:endParaRPr lang="es-MX" dirty="0"/>
          </a:p>
        </p:txBody>
      </p:sp>
      <p:sp>
        <p:nvSpPr>
          <p:cNvPr id="4" name="2 Marcador de contenido"/>
          <p:cNvSpPr txBox="1">
            <a:spLocks/>
          </p:cNvSpPr>
          <p:nvPr/>
        </p:nvSpPr>
        <p:spPr>
          <a:xfrm>
            <a:off x="467544" y="1628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s-MX" dirty="0"/>
          </a:p>
        </p:txBody>
      </p:sp>
    </p:spTree>
    <p:extLst>
      <p:ext uri="{BB962C8B-B14F-4D97-AF65-F5344CB8AC3E}">
        <p14:creationId xmlns:p14="http://schemas.microsoft.com/office/powerpoint/2010/main" val="1543072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266"/>
            <a:ext cx="8229600" cy="1143000"/>
          </a:xfrm>
        </p:spPr>
        <p:txBody>
          <a:bodyPr>
            <a:normAutofit/>
          </a:bodyPr>
          <a:lstStyle/>
          <a:p>
            <a:r>
              <a:rPr lang="es-MX" b="1" dirty="0">
                <a:solidFill>
                  <a:schemeClr val="bg1"/>
                </a:solidFill>
              </a:rPr>
              <a:t>EMPATIA Y TOLERANCIA </a:t>
            </a:r>
          </a:p>
        </p:txBody>
      </p:sp>
      <p:sp>
        <p:nvSpPr>
          <p:cNvPr id="3" name="2 Marcador de contenido"/>
          <p:cNvSpPr>
            <a:spLocks noGrp="1"/>
          </p:cNvSpPr>
          <p:nvPr>
            <p:ph idx="1"/>
          </p:nvPr>
        </p:nvSpPr>
        <p:spPr>
          <a:xfrm>
            <a:off x="457200" y="1196752"/>
            <a:ext cx="8229600" cy="4929411"/>
          </a:xfrm>
        </p:spPr>
        <p:txBody>
          <a:bodyPr/>
          <a:lstStyle/>
          <a:p>
            <a:pPr marL="0" indent="0">
              <a:buNone/>
            </a:pPr>
            <a:r>
              <a:rPr lang="es-MX" dirty="0"/>
              <a:t>   3.-¿Qué fortalezas encontramos al valorar la diversidad? </a:t>
            </a:r>
          </a:p>
          <a:p>
            <a:r>
              <a:rPr lang="es-MX" dirty="0"/>
              <a:t>4.- ¿Qué consecuencias psicológicas y físicas podría tener una persona discriminada por su raza, etnia ? </a:t>
            </a:r>
          </a:p>
          <a:p>
            <a:endParaRPr lang="es-MX"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933056"/>
            <a:ext cx="446449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097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solidFill>
                  <a:schemeClr val="bg1"/>
                </a:solidFill>
              </a:rPr>
              <a:t>DERECHOS HUMANOS 1948</a:t>
            </a:r>
          </a:p>
        </p:txBody>
      </p:sp>
      <p:sp>
        <p:nvSpPr>
          <p:cNvPr id="3" name="2 Marcador de contenido"/>
          <p:cNvSpPr>
            <a:spLocks noGrp="1"/>
          </p:cNvSpPr>
          <p:nvPr>
            <p:ph idx="1"/>
          </p:nvPr>
        </p:nvSpPr>
        <p:spPr>
          <a:xfrm>
            <a:off x="457200" y="1600200"/>
            <a:ext cx="8229600" cy="4525963"/>
          </a:xfrm>
        </p:spPr>
        <p:txBody>
          <a:bodyPr>
            <a:normAutofit fontScale="92500" lnSpcReduction="10000"/>
          </a:bodyPr>
          <a:lstStyle/>
          <a:p>
            <a:pPr algn="just"/>
            <a:r>
              <a:rPr lang="es-MX" sz="2800" dirty="0"/>
              <a:t>Las modernas Constituciones prohíben la discriminación, a partir de la proclamación de la igualdad de los ciudadanos ante la Ley. Es más, uno de los llamados derechos fundamentales es precisamente la no-discriminación por razón de nacimiento, sexo, raza o cualquier condición personal o social. En la Declaración Universal de los Derechos del Hombre de 1948 este derecho se encuentra reconocido expresamente. Además, el artículo 18 de la Declaración Universal de los Derechos Humanos, dice: </a:t>
            </a:r>
            <a:r>
              <a:rPr lang="es-MX" sz="2800" i="1" dirty="0">
                <a:solidFill>
                  <a:schemeClr val="bg1"/>
                </a:solidFill>
              </a:rPr>
              <a:t>"Toda persona tiene derecho a la libertad de pensamiento, de conciencia y de religión la enseñanza, la práctica, el culto y la observancia".</a:t>
            </a:r>
          </a:p>
          <a:p>
            <a:endParaRPr lang="es-MX" sz="2800" dirty="0"/>
          </a:p>
          <a:p>
            <a:endParaRPr lang="es-MX" dirty="0"/>
          </a:p>
        </p:txBody>
      </p:sp>
    </p:spTree>
    <p:extLst>
      <p:ext uri="{BB962C8B-B14F-4D97-AF65-F5344CB8AC3E}">
        <p14:creationId xmlns:p14="http://schemas.microsoft.com/office/powerpoint/2010/main" val="3111809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solidFill>
                  <a:schemeClr val="bg1"/>
                </a:solidFill>
              </a:rPr>
              <a:t>CONCLUSION  Y CIERRE CONCEPTUAL </a:t>
            </a:r>
          </a:p>
        </p:txBody>
      </p:sp>
      <p:sp>
        <p:nvSpPr>
          <p:cNvPr id="3" name="2 Marcador de contenido"/>
          <p:cNvSpPr>
            <a:spLocks noGrp="1"/>
          </p:cNvSpPr>
          <p:nvPr>
            <p:ph idx="1"/>
          </p:nvPr>
        </p:nvSpPr>
        <p:spPr/>
        <p:txBody>
          <a:bodyPr>
            <a:normAutofit fontScale="77500" lnSpcReduction="20000"/>
          </a:bodyPr>
          <a:lstStyle/>
          <a:p>
            <a:pPr marL="0" indent="0" algn="just">
              <a:buNone/>
            </a:pPr>
            <a:r>
              <a:rPr lang="es-MX" dirty="0"/>
              <a:t>La discriminación racial es una situación de </a:t>
            </a:r>
            <a:r>
              <a:rPr lang="es-MX" b="1" dirty="0">
                <a:solidFill>
                  <a:schemeClr val="bg1"/>
                </a:solidFill>
              </a:rPr>
              <a:t>INJUSTICIA</a:t>
            </a:r>
            <a:r>
              <a:rPr lang="es-MX" dirty="0"/>
              <a:t> generalmente por pertenecer a una categoría  distinta o a una minoría.  </a:t>
            </a:r>
          </a:p>
          <a:p>
            <a:pPr marL="0" indent="0" algn="just">
              <a:buNone/>
            </a:pPr>
            <a:r>
              <a:rPr lang="es-MX" dirty="0"/>
              <a:t>Reconocemos los Derechos Humanos como base de la convivencia y el bienestar de todos.</a:t>
            </a:r>
          </a:p>
          <a:p>
            <a:pPr marL="0" indent="0" algn="just">
              <a:buNone/>
            </a:pPr>
            <a:endParaRPr lang="es-MX" dirty="0"/>
          </a:p>
          <a:p>
            <a:pPr marL="0" indent="0" algn="just">
              <a:buNone/>
            </a:pPr>
            <a:r>
              <a:rPr lang="es-MX" dirty="0"/>
              <a:t>Para reflexionar</a:t>
            </a:r>
          </a:p>
          <a:p>
            <a:pPr marL="0" indent="0" algn="just">
              <a:buNone/>
            </a:pPr>
            <a:endParaRPr lang="es-MX" dirty="0"/>
          </a:p>
          <a:p>
            <a:pPr marL="0" indent="0" algn="just">
              <a:buNone/>
            </a:pPr>
            <a:r>
              <a:rPr lang="es-MX" i="1" dirty="0">
                <a:solidFill>
                  <a:schemeClr val="bg1"/>
                </a:solidFill>
              </a:rPr>
              <a:t>El odio a las razas no forma parte la naturaleza humana; más bien es el abandono de la naturaleza humana.</a:t>
            </a:r>
          </a:p>
          <a:p>
            <a:pPr marL="0" indent="0" algn="just">
              <a:buNone/>
            </a:pPr>
            <a:r>
              <a:rPr lang="es-MX" i="1" dirty="0">
                <a:solidFill>
                  <a:schemeClr val="bg1"/>
                </a:solidFill>
              </a:rPr>
              <a:t>                                                                                  </a:t>
            </a:r>
            <a:r>
              <a:rPr lang="es-MX" i="1" dirty="0" err="1">
                <a:solidFill>
                  <a:schemeClr val="bg1"/>
                </a:solidFill>
              </a:rPr>
              <a:t>Orson</a:t>
            </a:r>
            <a:r>
              <a:rPr lang="es-MX" i="1" dirty="0">
                <a:solidFill>
                  <a:schemeClr val="bg1"/>
                </a:solidFill>
              </a:rPr>
              <a:t> </a:t>
            </a:r>
            <a:r>
              <a:rPr lang="es-MX" i="1" dirty="0" err="1">
                <a:solidFill>
                  <a:schemeClr val="bg1"/>
                </a:solidFill>
              </a:rPr>
              <a:t>Welles</a:t>
            </a:r>
            <a:r>
              <a:rPr lang="es-MX" i="1" dirty="0">
                <a:solidFill>
                  <a:schemeClr val="bg1"/>
                </a:solidFill>
              </a:rPr>
              <a:t>.</a:t>
            </a:r>
          </a:p>
        </p:txBody>
      </p:sp>
    </p:spTree>
    <p:extLst>
      <p:ext uri="{BB962C8B-B14F-4D97-AF65-F5344CB8AC3E}">
        <p14:creationId xmlns:p14="http://schemas.microsoft.com/office/powerpoint/2010/main" val="37625125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338</Words>
  <Application>Microsoft Office PowerPoint</Application>
  <PresentationFormat>Presentación en pantalla (4:3)</PresentationFormat>
  <Paragraphs>27</Paragraphs>
  <Slides>7</Slides>
  <Notes>1</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7</vt:i4>
      </vt:variant>
    </vt:vector>
  </HeadingPairs>
  <TitlesOfParts>
    <vt:vector size="11" baseType="lpstr">
      <vt:lpstr>Arial</vt:lpstr>
      <vt:lpstr>Calibri</vt:lpstr>
      <vt:lpstr>Tema de Office</vt:lpstr>
      <vt:lpstr>1_Tema de Office</vt:lpstr>
      <vt:lpstr>    ASIGNATURA ORIENTACION  4° BASICO UNIDAD N°1- APOYO GUIA N°3 Y 4     </vt:lpstr>
      <vt:lpstr>  RESPETO A LA DIVERSIDAD </vt:lpstr>
      <vt:lpstr>1.-¿Qué mensaje nos envían estas imágenes? </vt:lpstr>
      <vt:lpstr>RESPONDE EN TU GUIA n°2</vt:lpstr>
      <vt:lpstr>EMPATIA Y TOLERANCIA </vt:lpstr>
      <vt:lpstr>DERECHOS HUMANOS 1948</vt:lpstr>
      <vt:lpstr>CONCLUSION  Y CIERRE CONCEPTUAL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jacqueline</dc:creator>
  <cp:lastModifiedBy>Jacqueline Contreras</cp:lastModifiedBy>
  <cp:revision>52</cp:revision>
  <dcterms:created xsi:type="dcterms:W3CDTF">2017-04-05T12:08:41Z</dcterms:created>
  <dcterms:modified xsi:type="dcterms:W3CDTF">2020-03-20T04:18:52Z</dcterms:modified>
</cp:coreProperties>
</file>