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1" r:id="rId6"/>
    <p:sldId id="262"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83" d="100"/>
          <a:sy n="83" d="100"/>
        </p:scale>
        <p:origin x="9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8/5/2020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8/5/2020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8/5/2020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8/5/2020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8/5/2020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7izSEAesJsY&amp;t=61s" TargetMode="External"/><Relationship Id="rId2" Type="http://schemas.openxmlformats.org/officeDocument/2006/relationships/hyperlink" Target="https://www.youtube.com/watch?v=7izSEAesJsY"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D7F2E8-AD59-45B4-A7D1-D2BDBE945E08}"/>
              </a:ext>
            </a:extLst>
          </p:cNvPr>
          <p:cNvSpPr>
            <a:spLocks noGrp="1"/>
          </p:cNvSpPr>
          <p:nvPr>
            <p:ph type="ctrTitle"/>
          </p:nvPr>
        </p:nvSpPr>
        <p:spPr>
          <a:xfrm>
            <a:off x="1876424" y="1122363"/>
            <a:ext cx="7504643" cy="2387600"/>
          </a:xfrm>
        </p:spPr>
        <p:txBody>
          <a:bodyPr>
            <a:normAutofit fontScale="90000"/>
          </a:bodyPr>
          <a:lstStyle/>
          <a:p>
            <a:pPr algn="ctr"/>
            <a:r>
              <a:rPr lang="es-CL" dirty="0"/>
              <a:t>               </a:t>
            </a:r>
            <a:br>
              <a:rPr lang="es-CL" dirty="0"/>
            </a:br>
            <a:r>
              <a:rPr lang="es-CL" dirty="0"/>
              <a:t>    </a:t>
            </a:r>
            <a:r>
              <a:rPr lang="es-CL" sz="3100" dirty="0"/>
              <a:t>Clase 15</a:t>
            </a:r>
            <a:br>
              <a:rPr lang="es-CL" dirty="0"/>
            </a:br>
            <a:r>
              <a:rPr lang="es-CL" dirty="0">
                <a:solidFill>
                  <a:schemeClr val="bg1"/>
                </a:solidFill>
                <a:latin typeface="Algerian" panose="04020705040A02060702" pitchFamily="82" charset="0"/>
              </a:rPr>
              <a:t>Herencia o legado</a:t>
            </a:r>
            <a:br>
              <a:rPr lang="es-CL" dirty="0">
                <a:latin typeface="Algerian" panose="04020705040A02060702" pitchFamily="82" charset="0"/>
              </a:rPr>
            </a:br>
            <a:r>
              <a:rPr lang="es-CL" dirty="0">
                <a:latin typeface="Algerian" panose="04020705040A02060702" pitchFamily="82" charset="0"/>
              </a:rPr>
              <a:t> </a:t>
            </a:r>
            <a:r>
              <a:rPr lang="es-CL" dirty="0">
                <a:solidFill>
                  <a:schemeClr val="bg1"/>
                </a:solidFill>
                <a:latin typeface="Algerian" panose="04020705040A02060702" pitchFamily="82" charset="0"/>
              </a:rPr>
              <a:t>de</a:t>
            </a:r>
            <a:r>
              <a:rPr lang="es-CL" dirty="0">
                <a:latin typeface="Algerian" panose="04020705040A02060702" pitchFamily="82" charset="0"/>
              </a:rPr>
              <a:t> </a:t>
            </a:r>
            <a:r>
              <a:rPr lang="es-CL" dirty="0">
                <a:solidFill>
                  <a:srgbClr val="FFC000"/>
                </a:solidFill>
                <a:latin typeface="Algerian" panose="04020705040A02060702" pitchFamily="82" charset="0"/>
              </a:rPr>
              <a:t>los españoles </a:t>
            </a:r>
            <a:br>
              <a:rPr lang="es-CL" dirty="0">
                <a:latin typeface="Algerian" panose="04020705040A02060702" pitchFamily="82" charset="0"/>
              </a:rPr>
            </a:br>
            <a:r>
              <a:rPr lang="es-CL" dirty="0">
                <a:solidFill>
                  <a:schemeClr val="bg1"/>
                </a:solidFill>
                <a:latin typeface="Algerian" panose="04020705040A02060702" pitchFamily="82" charset="0"/>
              </a:rPr>
              <a:t>al</a:t>
            </a:r>
            <a:r>
              <a:rPr lang="es-CL" dirty="0">
                <a:latin typeface="Algerian" panose="04020705040A02060702" pitchFamily="82" charset="0"/>
              </a:rPr>
              <a:t> pueblo</a:t>
            </a:r>
            <a:r>
              <a:rPr lang="es-CL" dirty="0">
                <a:solidFill>
                  <a:srgbClr val="002060"/>
                </a:solidFill>
                <a:latin typeface="Algerian" panose="04020705040A02060702" pitchFamily="82" charset="0"/>
              </a:rPr>
              <a:t> de </a:t>
            </a:r>
            <a:r>
              <a:rPr lang="es-CL" dirty="0">
                <a:solidFill>
                  <a:srgbClr val="C00000"/>
                </a:solidFill>
                <a:latin typeface="Algerian" panose="04020705040A02060702" pitchFamily="82" charset="0"/>
              </a:rPr>
              <a:t>chile</a:t>
            </a:r>
          </a:p>
        </p:txBody>
      </p:sp>
      <p:sp>
        <p:nvSpPr>
          <p:cNvPr id="3" name="Subtítulo 2">
            <a:extLst>
              <a:ext uri="{FF2B5EF4-FFF2-40B4-BE49-F238E27FC236}">
                <a16:creationId xmlns:a16="http://schemas.microsoft.com/office/drawing/2014/main" id="{AA1AC5BC-9B45-4532-B3F8-0CACC5202B83}"/>
              </a:ext>
            </a:extLst>
          </p:cNvPr>
          <p:cNvSpPr>
            <a:spLocks noGrp="1"/>
          </p:cNvSpPr>
          <p:nvPr>
            <p:ph type="subTitle" idx="1"/>
          </p:nvPr>
        </p:nvSpPr>
        <p:spPr>
          <a:xfrm>
            <a:off x="6380692" y="5579003"/>
            <a:ext cx="5641976" cy="1115307"/>
          </a:xfrm>
        </p:spPr>
        <p:txBody>
          <a:bodyPr/>
          <a:lstStyle/>
          <a:p>
            <a:r>
              <a:rPr lang="es-CL" dirty="0"/>
              <a:t>Historia, geografía y ciencias sociales</a:t>
            </a:r>
          </a:p>
          <a:p>
            <a:r>
              <a:rPr lang="es-CL" dirty="0"/>
              <a:t>2° básicos-2020</a:t>
            </a:r>
          </a:p>
          <a:p>
            <a:endParaRPr lang="es-CL" dirty="0"/>
          </a:p>
          <a:p>
            <a:endParaRPr lang="es-CL" dirty="0"/>
          </a:p>
          <a:p>
            <a:endParaRPr lang="es-CL" dirty="0"/>
          </a:p>
        </p:txBody>
      </p:sp>
      <p:pic>
        <p:nvPicPr>
          <p:cNvPr id="4" name="Imagen 3">
            <a:extLst>
              <a:ext uri="{FF2B5EF4-FFF2-40B4-BE49-F238E27FC236}">
                <a16:creationId xmlns:a16="http://schemas.microsoft.com/office/drawing/2014/main" id="{22BFA6BE-A41A-4C7B-9BCB-A357562073EF}"/>
              </a:ext>
            </a:extLst>
          </p:cNvPr>
          <p:cNvPicPr>
            <a:picLocks noChangeAspect="1"/>
          </p:cNvPicPr>
          <p:nvPr/>
        </p:nvPicPr>
        <p:blipFill>
          <a:blip r:embed="rId2"/>
          <a:stretch>
            <a:fillRect/>
          </a:stretch>
        </p:blipFill>
        <p:spPr>
          <a:xfrm>
            <a:off x="10315576" y="244111"/>
            <a:ext cx="1286367" cy="1560711"/>
          </a:xfrm>
          <a:prstGeom prst="rect">
            <a:avLst/>
          </a:prstGeom>
        </p:spPr>
      </p:pic>
      <p:pic>
        <p:nvPicPr>
          <p:cNvPr id="5" name="Imagen 4">
            <a:extLst>
              <a:ext uri="{FF2B5EF4-FFF2-40B4-BE49-F238E27FC236}">
                <a16:creationId xmlns:a16="http://schemas.microsoft.com/office/drawing/2014/main" id="{099853D7-CB2D-4F9F-8285-1377039CAD58}"/>
              </a:ext>
            </a:extLst>
          </p:cNvPr>
          <p:cNvPicPr>
            <a:picLocks noChangeAspect="1"/>
          </p:cNvPicPr>
          <p:nvPr/>
        </p:nvPicPr>
        <p:blipFill>
          <a:blip r:embed="rId3"/>
          <a:stretch>
            <a:fillRect/>
          </a:stretch>
        </p:blipFill>
        <p:spPr>
          <a:xfrm>
            <a:off x="8612904" y="2760639"/>
            <a:ext cx="1536325" cy="1725318"/>
          </a:xfrm>
          <a:prstGeom prst="rect">
            <a:avLst/>
          </a:prstGeom>
        </p:spPr>
      </p:pic>
    </p:spTree>
    <p:extLst>
      <p:ext uri="{BB962C8B-B14F-4D97-AF65-F5344CB8AC3E}">
        <p14:creationId xmlns:p14="http://schemas.microsoft.com/office/powerpoint/2010/main" val="218779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163795-4736-4223-9B12-36562BC91593}"/>
              </a:ext>
            </a:extLst>
          </p:cNvPr>
          <p:cNvSpPr>
            <a:spLocks noGrp="1"/>
          </p:cNvSpPr>
          <p:nvPr>
            <p:ph type="title"/>
          </p:nvPr>
        </p:nvSpPr>
        <p:spPr/>
        <p:txBody>
          <a:bodyPr>
            <a:normAutofit fontScale="90000"/>
          </a:bodyPr>
          <a:lstStyle/>
          <a:p>
            <a:r>
              <a:rPr lang="es-CL" dirty="0"/>
              <a:t>               </a:t>
            </a:r>
            <a:r>
              <a:rPr lang="es-CL" dirty="0">
                <a:solidFill>
                  <a:srgbClr val="0070C0"/>
                </a:solidFill>
              </a:rPr>
              <a:t>Herencia o legado </a:t>
            </a:r>
            <a:br>
              <a:rPr lang="es-CL" dirty="0"/>
            </a:br>
            <a:r>
              <a:rPr lang="es-CL" dirty="0"/>
              <a:t>conjunto de objetos, tradiciones o costumbres que se transmiten del pasado al presente</a:t>
            </a:r>
          </a:p>
        </p:txBody>
      </p:sp>
      <p:sp>
        <p:nvSpPr>
          <p:cNvPr id="3" name="Marcador de texto 2">
            <a:extLst>
              <a:ext uri="{FF2B5EF4-FFF2-40B4-BE49-F238E27FC236}">
                <a16:creationId xmlns:a16="http://schemas.microsoft.com/office/drawing/2014/main" id="{D2FA8500-7676-4514-BD3E-0AA7814CC98E}"/>
              </a:ext>
            </a:extLst>
          </p:cNvPr>
          <p:cNvSpPr>
            <a:spLocks noGrp="1"/>
          </p:cNvSpPr>
          <p:nvPr>
            <p:ph type="body" idx="1"/>
          </p:nvPr>
        </p:nvSpPr>
        <p:spPr>
          <a:xfrm>
            <a:off x="2525992" y="2192348"/>
            <a:ext cx="5922032" cy="469094"/>
          </a:xfrm>
        </p:spPr>
        <p:txBody>
          <a:bodyPr/>
          <a:lstStyle/>
          <a:p>
            <a:r>
              <a:rPr lang="es-CL" dirty="0">
                <a:solidFill>
                  <a:schemeClr val="bg1"/>
                </a:solidFill>
              </a:rPr>
              <a:t>La Religión católica herencia española</a:t>
            </a:r>
          </a:p>
        </p:txBody>
      </p:sp>
      <p:pic>
        <p:nvPicPr>
          <p:cNvPr id="7" name="Marcador de contenido 6">
            <a:extLst>
              <a:ext uri="{FF2B5EF4-FFF2-40B4-BE49-F238E27FC236}">
                <a16:creationId xmlns:a16="http://schemas.microsoft.com/office/drawing/2014/main" id="{455CF92E-058F-4099-834B-9F7DD710607A}"/>
              </a:ext>
            </a:extLst>
          </p:cNvPr>
          <p:cNvPicPr>
            <a:picLocks noGrp="1" noChangeAspect="1"/>
          </p:cNvPicPr>
          <p:nvPr>
            <p:ph sz="half" idx="2"/>
          </p:nvPr>
        </p:nvPicPr>
        <p:blipFill>
          <a:blip r:embed="rId2"/>
          <a:stretch>
            <a:fillRect/>
          </a:stretch>
        </p:blipFill>
        <p:spPr>
          <a:xfrm>
            <a:off x="1370019" y="3596361"/>
            <a:ext cx="2468276" cy="2097206"/>
          </a:xfrm>
          <a:prstGeom prst="rect">
            <a:avLst/>
          </a:prstGeom>
        </p:spPr>
      </p:pic>
      <p:pic>
        <p:nvPicPr>
          <p:cNvPr id="8" name="Marcador de contenido 7">
            <a:extLst>
              <a:ext uri="{FF2B5EF4-FFF2-40B4-BE49-F238E27FC236}">
                <a16:creationId xmlns:a16="http://schemas.microsoft.com/office/drawing/2014/main" id="{2012648C-C789-4D32-A368-7F511E9F286C}"/>
              </a:ext>
            </a:extLst>
          </p:cNvPr>
          <p:cNvPicPr>
            <a:picLocks noGrp="1" noChangeAspect="1"/>
          </p:cNvPicPr>
          <p:nvPr>
            <p:ph sz="quarter" idx="4"/>
          </p:nvPr>
        </p:nvPicPr>
        <p:blipFill rotWithShape="1">
          <a:blip r:embed="rId3"/>
          <a:srcRect l="48800" t="5591" r="8008"/>
          <a:stretch/>
        </p:blipFill>
        <p:spPr>
          <a:xfrm>
            <a:off x="8530337" y="3225797"/>
            <a:ext cx="2291644" cy="2909561"/>
          </a:xfrm>
          <a:prstGeom prst="rect">
            <a:avLst/>
          </a:prstGeom>
        </p:spPr>
      </p:pic>
      <p:pic>
        <p:nvPicPr>
          <p:cNvPr id="10" name="Imagen 9">
            <a:extLst>
              <a:ext uri="{FF2B5EF4-FFF2-40B4-BE49-F238E27FC236}">
                <a16:creationId xmlns:a16="http://schemas.microsoft.com/office/drawing/2014/main" id="{ADF4C18C-4B55-4583-945A-ABD765AEF191}"/>
              </a:ext>
            </a:extLst>
          </p:cNvPr>
          <p:cNvPicPr>
            <a:picLocks noChangeAspect="1"/>
          </p:cNvPicPr>
          <p:nvPr/>
        </p:nvPicPr>
        <p:blipFill rotWithShape="1">
          <a:blip r:embed="rId4"/>
          <a:srcRect l="2618" t="6152" r="4254" b="7964"/>
          <a:stretch/>
        </p:blipFill>
        <p:spPr>
          <a:xfrm>
            <a:off x="4878372" y="3704266"/>
            <a:ext cx="1930400" cy="2204307"/>
          </a:xfrm>
          <a:prstGeom prst="rect">
            <a:avLst/>
          </a:prstGeom>
        </p:spPr>
      </p:pic>
    </p:spTree>
    <p:extLst>
      <p:ext uri="{BB962C8B-B14F-4D97-AF65-F5344CB8AC3E}">
        <p14:creationId xmlns:p14="http://schemas.microsoft.com/office/powerpoint/2010/main" val="1576098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E75190-B8B2-4555-BF03-400EEA837BD9}"/>
              </a:ext>
            </a:extLst>
          </p:cNvPr>
          <p:cNvSpPr>
            <a:spLocks noGrp="1"/>
          </p:cNvSpPr>
          <p:nvPr>
            <p:ph type="title"/>
          </p:nvPr>
        </p:nvSpPr>
        <p:spPr/>
        <p:txBody>
          <a:bodyPr/>
          <a:lstStyle/>
          <a:p>
            <a:r>
              <a:rPr lang="es-CL" dirty="0"/>
              <a:t>Catedral de </a:t>
            </a:r>
            <a:r>
              <a:rPr lang="es-CL" dirty="0" err="1"/>
              <a:t>rancagua</a:t>
            </a:r>
            <a:endParaRPr lang="es-CL" dirty="0"/>
          </a:p>
        </p:txBody>
      </p:sp>
      <p:sp>
        <p:nvSpPr>
          <p:cNvPr id="3" name="Marcador de texto 2">
            <a:extLst>
              <a:ext uri="{FF2B5EF4-FFF2-40B4-BE49-F238E27FC236}">
                <a16:creationId xmlns:a16="http://schemas.microsoft.com/office/drawing/2014/main" id="{C8F48C7A-92A2-43C7-AA25-42E2902FB6A2}"/>
              </a:ext>
            </a:extLst>
          </p:cNvPr>
          <p:cNvSpPr>
            <a:spLocks noGrp="1"/>
          </p:cNvSpPr>
          <p:nvPr>
            <p:ph type="body" idx="1"/>
          </p:nvPr>
        </p:nvSpPr>
        <p:spPr/>
        <p:txBody>
          <a:bodyPr/>
          <a:lstStyle/>
          <a:p>
            <a:endParaRPr lang="es-CL"/>
          </a:p>
        </p:txBody>
      </p:sp>
      <p:sp>
        <p:nvSpPr>
          <p:cNvPr id="5" name="Marcador de texto 4">
            <a:extLst>
              <a:ext uri="{FF2B5EF4-FFF2-40B4-BE49-F238E27FC236}">
                <a16:creationId xmlns:a16="http://schemas.microsoft.com/office/drawing/2014/main" id="{D156BF5F-9ADF-43ED-902E-E2B8A715FE57}"/>
              </a:ext>
            </a:extLst>
          </p:cNvPr>
          <p:cNvSpPr>
            <a:spLocks noGrp="1"/>
          </p:cNvSpPr>
          <p:nvPr>
            <p:ph type="body" sz="quarter" idx="3"/>
          </p:nvPr>
        </p:nvSpPr>
        <p:spPr>
          <a:xfrm>
            <a:off x="6400808" y="2249485"/>
            <a:ext cx="4646602" cy="1724204"/>
          </a:xfrm>
        </p:spPr>
        <p:txBody>
          <a:bodyPr/>
          <a:lstStyle/>
          <a:p>
            <a:endParaRPr lang="es-CL" dirty="0"/>
          </a:p>
        </p:txBody>
      </p:sp>
      <p:sp>
        <p:nvSpPr>
          <p:cNvPr id="12" name="Marcador de contenido 11">
            <a:extLst>
              <a:ext uri="{FF2B5EF4-FFF2-40B4-BE49-F238E27FC236}">
                <a16:creationId xmlns:a16="http://schemas.microsoft.com/office/drawing/2014/main" id="{4FBA60C2-BC5B-4985-B041-A02D957AA9A0}"/>
              </a:ext>
            </a:extLst>
          </p:cNvPr>
          <p:cNvSpPr>
            <a:spLocks noGrp="1"/>
          </p:cNvSpPr>
          <p:nvPr>
            <p:ph sz="quarter" idx="4"/>
          </p:nvPr>
        </p:nvSpPr>
        <p:spPr/>
        <p:txBody>
          <a:bodyPr/>
          <a:lstStyle/>
          <a:p>
            <a:endParaRPr lang="es-CL"/>
          </a:p>
        </p:txBody>
      </p:sp>
      <p:pic>
        <p:nvPicPr>
          <p:cNvPr id="15" name="Marcador de contenido 14">
            <a:extLst>
              <a:ext uri="{FF2B5EF4-FFF2-40B4-BE49-F238E27FC236}">
                <a16:creationId xmlns:a16="http://schemas.microsoft.com/office/drawing/2014/main" id="{A0B518C9-7A8B-4687-9668-A81A688480C2}"/>
              </a:ext>
            </a:extLst>
          </p:cNvPr>
          <p:cNvPicPr>
            <a:picLocks noGrp="1" noChangeAspect="1"/>
          </p:cNvPicPr>
          <p:nvPr>
            <p:ph sz="half" idx="2"/>
          </p:nvPr>
        </p:nvPicPr>
        <p:blipFill>
          <a:blip r:embed="rId2"/>
          <a:stretch>
            <a:fillRect/>
          </a:stretch>
        </p:blipFill>
        <p:spPr>
          <a:xfrm>
            <a:off x="1041722" y="1944547"/>
            <a:ext cx="10440364" cy="4294327"/>
          </a:xfrm>
          <a:prstGeom prst="rect">
            <a:avLst/>
          </a:prstGeom>
        </p:spPr>
      </p:pic>
    </p:spTree>
    <p:extLst>
      <p:ext uri="{BB962C8B-B14F-4D97-AF65-F5344CB8AC3E}">
        <p14:creationId xmlns:p14="http://schemas.microsoft.com/office/powerpoint/2010/main" val="3291085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0655D8-C022-4C2B-A8DF-459360F46598}"/>
              </a:ext>
            </a:extLst>
          </p:cNvPr>
          <p:cNvSpPr>
            <a:spLocks noGrp="1"/>
          </p:cNvSpPr>
          <p:nvPr>
            <p:ph type="title"/>
          </p:nvPr>
        </p:nvSpPr>
        <p:spPr/>
        <p:txBody>
          <a:bodyPr/>
          <a:lstStyle/>
          <a:p>
            <a:r>
              <a:rPr lang="es-CL" dirty="0"/>
              <a:t>Iglesia de la merced</a:t>
            </a:r>
          </a:p>
        </p:txBody>
      </p:sp>
      <p:sp>
        <p:nvSpPr>
          <p:cNvPr id="3" name="Marcador de texto 2">
            <a:extLst>
              <a:ext uri="{FF2B5EF4-FFF2-40B4-BE49-F238E27FC236}">
                <a16:creationId xmlns:a16="http://schemas.microsoft.com/office/drawing/2014/main" id="{AE5616EF-243B-4047-AB76-5E755D54965E}"/>
              </a:ext>
            </a:extLst>
          </p:cNvPr>
          <p:cNvSpPr>
            <a:spLocks noGrp="1"/>
          </p:cNvSpPr>
          <p:nvPr>
            <p:ph type="body" idx="1"/>
          </p:nvPr>
        </p:nvSpPr>
        <p:spPr/>
        <p:txBody>
          <a:bodyPr/>
          <a:lstStyle/>
          <a:p>
            <a:endParaRPr lang="es-CL" dirty="0"/>
          </a:p>
        </p:txBody>
      </p:sp>
      <p:pic>
        <p:nvPicPr>
          <p:cNvPr id="10" name="Marcador de contenido 9">
            <a:extLst>
              <a:ext uri="{FF2B5EF4-FFF2-40B4-BE49-F238E27FC236}">
                <a16:creationId xmlns:a16="http://schemas.microsoft.com/office/drawing/2014/main" id="{A8AA1712-1C3D-41CE-8A73-B1D939F771D5}"/>
              </a:ext>
            </a:extLst>
          </p:cNvPr>
          <p:cNvPicPr>
            <a:picLocks noGrp="1" noChangeAspect="1"/>
          </p:cNvPicPr>
          <p:nvPr>
            <p:ph sz="half" idx="2"/>
          </p:nvPr>
        </p:nvPicPr>
        <p:blipFill>
          <a:blip r:embed="rId2"/>
          <a:stretch>
            <a:fillRect/>
          </a:stretch>
        </p:blipFill>
        <p:spPr>
          <a:xfrm>
            <a:off x="1370019" y="1943739"/>
            <a:ext cx="7824485" cy="4560425"/>
          </a:xfrm>
          <a:prstGeom prst="rect">
            <a:avLst/>
          </a:prstGeom>
        </p:spPr>
      </p:pic>
    </p:spTree>
    <p:extLst>
      <p:ext uri="{BB962C8B-B14F-4D97-AF65-F5344CB8AC3E}">
        <p14:creationId xmlns:p14="http://schemas.microsoft.com/office/powerpoint/2010/main" val="651201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C750F8-5C1B-4234-B722-7A4075618CED}"/>
              </a:ext>
            </a:extLst>
          </p:cNvPr>
          <p:cNvSpPr txBox="1"/>
          <p:nvPr/>
        </p:nvSpPr>
        <p:spPr>
          <a:xfrm>
            <a:off x="2411392" y="462988"/>
            <a:ext cx="5667737" cy="400110"/>
          </a:xfrm>
          <a:prstGeom prst="rect">
            <a:avLst/>
          </a:prstGeom>
          <a:noFill/>
        </p:spPr>
        <p:txBody>
          <a:bodyPr wrap="square" rtlCol="0">
            <a:spAutoFit/>
          </a:bodyPr>
          <a:lstStyle/>
          <a:p>
            <a:r>
              <a:rPr lang="es-CL" sz="2000" dirty="0">
                <a:solidFill>
                  <a:srgbClr val="92D050"/>
                </a:solidFill>
                <a:latin typeface="Apple Chancery" panose="03020702040506060504" pitchFamily="66" charset="0"/>
              </a:rPr>
              <a:t>JUEGOS HEREDADOS DE LOS ESPAÑOLES</a:t>
            </a:r>
          </a:p>
        </p:txBody>
      </p:sp>
      <p:sp>
        <p:nvSpPr>
          <p:cNvPr id="3" name="Rectángulo 2">
            <a:extLst>
              <a:ext uri="{FF2B5EF4-FFF2-40B4-BE49-F238E27FC236}">
                <a16:creationId xmlns:a16="http://schemas.microsoft.com/office/drawing/2014/main" id="{503E0D85-5875-4942-BE9A-5F7F0DF001D1}"/>
              </a:ext>
            </a:extLst>
          </p:cNvPr>
          <p:cNvSpPr/>
          <p:nvPr/>
        </p:nvSpPr>
        <p:spPr>
          <a:xfrm>
            <a:off x="1207624" y="1122098"/>
            <a:ext cx="8769752" cy="3293209"/>
          </a:xfrm>
          <a:prstGeom prst="rect">
            <a:avLst/>
          </a:prstGeom>
        </p:spPr>
        <p:txBody>
          <a:bodyPr wrap="square">
            <a:spAutoFit/>
          </a:bodyPr>
          <a:lstStyle/>
          <a:p>
            <a:r>
              <a:rPr lang="es-MX" sz="2800" u="sng" dirty="0">
                <a:highlight>
                  <a:srgbClr val="008000"/>
                </a:highlight>
              </a:rPr>
              <a:t>El corre </a:t>
            </a:r>
            <a:r>
              <a:rPr lang="es-MX" sz="2800" u="sng" dirty="0" err="1">
                <a:highlight>
                  <a:srgbClr val="008000"/>
                </a:highlight>
              </a:rPr>
              <a:t>l`anillo</a:t>
            </a:r>
            <a:endParaRPr lang="es-MX" sz="2800" u="sng" dirty="0">
              <a:highlight>
                <a:srgbClr val="008000"/>
              </a:highlight>
            </a:endParaRPr>
          </a:p>
          <a:p>
            <a:r>
              <a:rPr lang="es-MX" dirty="0">
                <a:solidFill>
                  <a:srgbClr val="FFFF00"/>
                </a:solidFill>
              </a:rPr>
              <a:t>Es un juego de origen español, jugado por grupos mixtos en que los niños sentados o de pie con las manos semiabiertas simulan haber recibido un anillo que otro niño, con las palmas de las manos unidas, pasa de mano en mano, hasta el depositar el anillo en alguien que guarda  el secreto.</a:t>
            </a:r>
          </a:p>
          <a:p>
            <a:r>
              <a:rPr lang="es-MX" dirty="0">
                <a:solidFill>
                  <a:srgbClr val="00B0F0"/>
                </a:solidFill>
              </a:rPr>
              <a:t>Luego un elegido del grupo debe adivinar a este poseedor, y de no identificarlo correctamente, debe dejar una prenda, la que puede recuperarse tras hacer una penitencia que se fija de común acuerdo por el grupo.</a:t>
            </a:r>
          </a:p>
          <a:p>
            <a:r>
              <a:rPr lang="es-MX" dirty="0">
                <a:solidFill>
                  <a:srgbClr val="002060"/>
                </a:solidFill>
              </a:rPr>
              <a:t>El que adivina pasa a ser el que el que “corre el anillo”. </a:t>
            </a:r>
          </a:p>
          <a:p>
            <a:r>
              <a:rPr lang="es-MX" dirty="0">
                <a:solidFill>
                  <a:srgbClr val="002060"/>
                </a:solidFill>
              </a:rPr>
              <a:t>La gracia del juego son las penitencias que generalmente sirven a los primeros escarceos amorosos. </a:t>
            </a:r>
            <a:endParaRPr lang="es-CL" dirty="0">
              <a:solidFill>
                <a:srgbClr val="002060"/>
              </a:solidFill>
            </a:endParaRPr>
          </a:p>
        </p:txBody>
      </p:sp>
      <p:pic>
        <p:nvPicPr>
          <p:cNvPr id="5" name="Imagen 4">
            <a:extLst>
              <a:ext uri="{FF2B5EF4-FFF2-40B4-BE49-F238E27FC236}">
                <a16:creationId xmlns:a16="http://schemas.microsoft.com/office/drawing/2014/main" id="{DB26B146-3BE7-49DB-A9F7-437B4254F863}"/>
              </a:ext>
            </a:extLst>
          </p:cNvPr>
          <p:cNvPicPr>
            <a:picLocks noChangeAspect="1"/>
          </p:cNvPicPr>
          <p:nvPr/>
        </p:nvPicPr>
        <p:blipFill>
          <a:blip r:embed="rId2"/>
          <a:stretch>
            <a:fillRect/>
          </a:stretch>
        </p:blipFill>
        <p:spPr>
          <a:xfrm>
            <a:off x="6875362" y="4366187"/>
            <a:ext cx="2695575" cy="2028825"/>
          </a:xfrm>
          <a:prstGeom prst="rect">
            <a:avLst/>
          </a:prstGeom>
        </p:spPr>
      </p:pic>
    </p:spTree>
    <p:extLst>
      <p:ext uri="{BB962C8B-B14F-4D97-AF65-F5344CB8AC3E}">
        <p14:creationId xmlns:p14="http://schemas.microsoft.com/office/powerpoint/2010/main" val="3330113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3465BBF-5734-4131-B81C-FEB4FEE0C316}"/>
              </a:ext>
            </a:extLst>
          </p:cNvPr>
          <p:cNvSpPr/>
          <p:nvPr/>
        </p:nvSpPr>
        <p:spPr>
          <a:xfrm>
            <a:off x="2662177" y="1582341"/>
            <a:ext cx="6481823" cy="3508653"/>
          </a:xfrm>
          <a:prstGeom prst="rect">
            <a:avLst/>
          </a:prstGeom>
        </p:spPr>
        <p:txBody>
          <a:bodyPr wrap="square">
            <a:spAutoFit/>
          </a:bodyPr>
          <a:lstStyle/>
          <a:p>
            <a:r>
              <a:rPr lang="es-MX" sz="2400" u="sng" dirty="0">
                <a:latin typeface="Apple Chancery" panose="03020702040506060504" pitchFamily="66" charset="0"/>
              </a:rPr>
              <a:t>Corre el anillo</a:t>
            </a:r>
            <a:r>
              <a:rPr lang="es-MX" sz="2400" dirty="0">
                <a:latin typeface="Apple Chancery" panose="03020702040506060504" pitchFamily="66" charset="0"/>
              </a:rPr>
              <a:t>       </a:t>
            </a:r>
          </a:p>
          <a:p>
            <a:r>
              <a:rPr lang="es-MX" dirty="0">
                <a:solidFill>
                  <a:srgbClr val="92D050"/>
                </a:solidFill>
              </a:rPr>
              <a:t>Corre el anillo</a:t>
            </a:r>
          </a:p>
          <a:p>
            <a:r>
              <a:rPr lang="es-MX" dirty="0">
                <a:solidFill>
                  <a:srgbClr val="92D050"/>
                </a:solidFill>
              </a:rPr>
              <a:t>Por un portillo</a:t>
            </a:r>
          </a:p>
          <a:p>
            <a:r>
              <a:rPr lang="es-MX" dirty="0">
                <a:solidFill>
                  <a:srgbClr val="00B0F0"/>
                </a:solidFill>
              </a:rPr>
              <a:t>Pasó un chiquillo</a:t>
            </a:r>
          </a:p>
          <a:p>
            <a:r>
              <a:rPr lang="es-MX" dirty="0">
                <a:solidFill>
                  <a:srgbClr val="00B0F0"/>
                </a:solidFill>
              </a:rPr>
              <a:t>Comiendo huesillo</a:t>
            </a:r>
            <a:endParaRPr lang="es-MX" dirty="0"/>
          </a:p>
          <a:p>
            <a:r>
              <a:rPr lang="es-MX" dirty="0">
                <a:solidFill>
                  <a:srgbClr val="002060"/>
                </a:solidFill>
              </a:rPr>
              <a:t>A todos les dio</a:t>
            </a:r>
          </a:p>
          <a:p>
            <a:r>
              <a:rPr lang="es-MX" dirty="0">
                <a:solidFill>
                  <a:srgbClr val="002060"/>
                </a:solidFill>
              </a:rPr>
              <a:t>Menos a mí</a:t>
            </a:r>
          </a:p>
          <a:p>
            <a:endParaRPr lang="es-MX" dirty="0"/>
          </a:p>
          <a:p>
            <a:r>
              <a:rPr lang="es-MX" dirty="0">
                <a:solidFill>
                  <a:srgbClr val="FFC000"/>
                </a:solidFill>
              </a:rPr>
              <a:t>Eche prenda señorita o</a:t>
            </a:r>
          </a:p>
          <a:p>
            <a:r>
              <a:rPr lang="es-MX" dirty="0">
                <a:solidFill>
                  <a:srgbClr val="FFC000"/>
                </a:solidFill>
              </a:rPr>
              <a:t>Caballero</a:t>
            </a:r>
          </a:p>
          <a:p>
            <a:r>
              <a:rPr lang="es-MX" dirty="0">
                <a:solidFill>
                  <a:srgbClr val="FFC000"/>
                </a:solidFill>
              </a:rPr>
              <a:t>¿Quién lo tiene</a:t>
            </a:r>
          </a:p>
          <a:p>
            <a:r>
              <a:rPr lang="es-MX" dirty="0">
                <a:solidFill>
                  <a:srgbClr val="FFC000"/>
                </a:solidFill>
              </a:rPr>
              <a:t>De usted?</a:t>
            </a:r>
            <a:endParaRPr lang="es-CL" dirty="0">
              <a:solidFill>
                <a:srgbClr val="FFC000"/>
              </a:solidFill>
            </a:endParaRPr>
          </a:p>
        </p:txBody>
      </p:sp>
      <p:pic>
        <p:nvPicPr>
          <p:cNvPr id="3" name="Imagen 2">
            <a:extLst>
              <a:ext uri="{FF2B5EF4-FFF2-40B4-BE49-F238E27FC236}">
                <a16:creationId xmlns:a16="http://schemas.microsoft.com/office/drawing/2014/main" id="{CB233FBA-BF00-43F7-AF0E-602D64F1AA6D}"/>
              </a:ext>
            </a:extLst>
          </p:cNvPr>
          <p:cNvPicPr>
            <a:picLocks noChangeAspect="1"/>
          </p:cNvPicPr>
          <p:nvPr/>
        </p:nvPicPr>
        <p:blipFill>
          <a:blip r:embed="rId2"/>
          <a:stretch>
            <a:fillRect/>
          </a:stretch>
        </p:blipFill>
        <p:spPr>
          <a:xfrm>
            <a:off x="6427335" y="2533462"/>
            <a:ext cx="4302397" cy="3158886"/>
          </a:xfrm>
          <a:prstGeom prst="rect">
            <a:avLst/>
          </a:prstGeom>
        </p:spPr>
      </p:pic>
      <p:sp>
        <p:nvSpPr>
          <p:cNvPr id="4" name="CuadroTexto 3">
            <a:extLst>
              <a:ext uri="{FF2B5EF4-FFF2-40B4-BE49-F238E27FC236}">
                <a16:creationId xmlns:a16="http://schemas.microsoft.com/office/drawing/2014/main" id="{02EBA6BB-B7BE-4A8A-B9FB-1244093092DA}"/>
              </a:ext>
            </a:extLst>
          </p:cNvPr>
          <p:cNvSpPr txBox="1"/>
          <p:nvPr/>
        </p:nvSpPr>
        <p:spPr>
          <a:xfrm flipH="1">
            <a:off x="3749087" y="580877"/>
            <a:ext cx="4693826" cy="584775"/>
          </a:xfrm>
          <a:prstGeom prst="rect">
            <a:avLst/>
          </a:prstGeom>
          <a:noFill/>
        </p:spPr>
        <p:txBody>
          <a:bodyPr wrap="square" rtlCol="0">
            <a:spAutoFit/>
          </a:bodyPr>
          <a:lstStyle/>
          <a:p>
            <a:r>
              <a:rPr lang="es-CL" sz="3200" dirty="0">
                <a:solidFill>
                  <a:schemeClr val="tx1">
                    <a:lumMod val="85000"/>
                  </a:schemeClr>
                </a:solidFill>
                <a:latin typeface="Apple Chancery" panose="03020702040506060504" pitchFamily="66" charset="0"/>
              </a:rPr>
              <a:t>canción y juego infantil</a:t>
            </a:r>
          </a:p>
        </p:txBody>
      </p:sp>
    </p:spTree>
    <p:extLst>
      <p:ext uri="{BB962C8B-B14F-4D97-AF65-F5344CB8AC3E}">
        <p14:creationId xmlns:p14="http://schemas.microsoft.com/office/powerpoint/2010/main" val="2889409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4950D95-D2CD-433B-82D6-733D71D292C3}"/>
              </a:ext>
            </a:extLst>
          </p:cNvPr>
          <p:cNvSpPr/>
          <p:nvPr/>
        </p:nvSpPr>
        <p:spPr>
          <a:xfrm>
            <a:off x="3774947" y="1875099"/>
            <a:ext cx="5183857" cy="369332"/>
          </a:xfrm>
          <a:prstGeom prst="rect">
            <a:avLst/>
          </a:prstGeom>
        </p:spPr>
        <p:txBody>
          <a:bodyPr wrap="square">
            <a:spAutoFit/>
          </a:bodyPr>
          <a:lstStyle/>
          <a:p>
            <a:r>
              <a:rPr lang="es-CL" dirty="0">
                <a:hlinkClick r:id="rId2"/>
              </a:rPr>
              <a:t>https://www.youtube.com/watch?v=7izSEAesJsY</a:t>
            </a:r>
            <a:endParaRPr lang="es-CL" dirty="0"/>
          </a:p>
        </p:txBody>
      </p:sp>
      <p:sp>
        <p:nvSpPr>
          <p:cNvPr id="4" name="Rectángulo 3">
            <a:extLst>
              <a:ext uri="{FF2B5EF4-FFF2-40B4-BE49-F238E27FC236}">
                <a16:creationId xmlns:a16="http://schemas.microsoft.com/office/drawing/2014/main" id="{26CA9C8E-5AB3-4605-B4EB-DD639895167A}"/>
              </a:ext>
            </a:extLst>
          </p:cNvPr>
          <p:cNvSpPr/>
          <p:nvPr/>
        </p:nvSpPr>
        <p:spPr>
          <a:xfrm>
            <a:off x="3333851" y="1193905"/>
            <a:ext cx="4459426" cy="646331"/>
          </a:xfrm>
          <a:prstGeom prst="rect">
            <a:avLst/>
          </a:prstGeom>
        </p:spPr>
        <p:txBody>
          <a:bodyPr wrap="none">
            <a:spAutoFit/>
          </a:bodyPr>
          <a:lstStyle/>
          <a:p>
            <a:r>
              <a:rPr lang="es-MX" dirty="0"/>
              <a:t>Visitar </a:t>
            </a:r>
            <a:r>
              <a:rPr lang="es-MX" dirty="0" err="1"/>
              <a:t>youtube</a:t>
            </a:r>
            <a:endParaRPr lang="es-MX" dirty="0"/>
          </a:p>
          <a:p>
            <a:r>
              <a:rPr lang="es-MX" dirty="0"/>
              <a:t>CORRE EL ANILLO - Serie Uno dos tres a jugar</a:t>
            </a:r>
            <a:endParaRPr lang="es-CL" dirty="0"/>
          </a:p>
        </p:txBody>
      </p:sp>
      <p:sp>
        <p:nvSpPr>
          <p:cNvPr id="5" name="Rectángulo 4">
            <a:extLst>
              <a:ext uri="{FF2B5EF4-FFF2-40B4-BE49-F238E27FC236}">
                <a16:creationId xmlns:a16="http://schemas.microsoft.com/office/drawing/2014/main" id="{C48CB260-E0AF-42AB-B4C8-C67BD8E98690}"/>
              </a:ext>
            </a:extLst>
          </p:cNvPr>
          <p:cNvSpPr/>
          <p:nvPr/>
        </p:nvSpPr>
        <p:spPr>
          <a:xfrm>
            <a:off x="3695567" y="2885519"/>
            <a:ext cx="5342616" cy="369332"/>
          </a:xfrm>
          <a:prstGeom prst="rect">
            <a:avLst/>
          </a:prstGeom>
        </p:spPr>
        <p:txBody>
          <a:bodyPr wrap="none">
            <a:spAutoFit/>
          </a:bodyPr>
          <a:lstStyle/>
          <a:p>
            <a:r>
              <a:rPr lang="es-CL" dirty="0">
                <a:hlinkClick r:id="rId3"/>
              </a:rPr>
              <a:t>https://www.youtube.com/watch?v=7izSEAesJsY&amp;t=61s</a:t>
            </a:r>
            <a:endParaRPr lang="es-CL" dirty="0"/>
          </a:p>
        </p:txBody>
      </p:sp>
    </p:spTree>
    <p:extLst>
      <p:ext uri="{BB962C8B-B14F-4D97-AF65-F5344CB8AC3E}">
        <p14:creationId xmlns:p14="http://schemas.microsoft.com/office/powerpoint/2010/main" val="29859475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docProps/app.xml><?xml version="1.0" encoding="utf-8"?>
<Properties xmlns="http://schemas.openxmlformats.org/officeDocument/2006/extended-properties" xmlns:vt="http://schemas.openxmlformats.org/officeDocument/2006/docPropsVTypes">
  <Template>Circuito</Template>
  <TotalTime>268</TotalTime>
  <Words>277</Words>
  <Application>Microsoft Office PowerPoint</Application>
  <PresentationFormat>Panorámica</PresentationFormat>
  <Paragraphs>31</Paragraphs>
  <Slides>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vt:i4>
      </vt:variant>
    </vt:vector>
  </HeadingPairs>
  <TitlesOfParts>
    <vt:vector size="13" baseType="lpstr">
      <vt:lpstr>Algerian</vt:lpstr>
      <vt:lpstr>Apple Chancery</vt:lpstr>
      <vt:lpstr>Arial</vt:lpstr>
      <vt:lpstr>Trebuchet MS</vt:lpstr>
      <vt:lpstr>Tw Cen MT</vt:lpstr>
      <vt:lpstr>Circuito</vt:lpstr>
      <vt:lpstr>                    Clase 15 Herencia o legado  de los españoles  al pueblo de chile</vt:lpstr>
      <vt:lpstr>               Herencia o legado  conjunto de objetos, tradiciones o costumbres que se transmiten del pasado al presente</vt:lpstr>
      <vt:lpstr>Catedral de rancagua</vt:lpstr>
      <vt:lpstr>Iglesia de la merced</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Clase 15 Herencia o legado  de los españoles  al pueblo de chile</dc:title>
  <dc:creator>Rolando Muñoz</dc:creator>
  <cp:lastModifiedBy>Rolando Muñoz</cp:lastModifiedBy>
  <cp:revision>11</cp:revision>
  <dcterms:created xsi:type="dcterms:W3CDTF">2020-08-05T21:17:15Z</dcterms:created>
  <dcterms:modified xsi:type="dcterms:W3CDTF">2020-08-06T01:51:33Z</dcterms:modified>
</cp:coreProperties>
</file>