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84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44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780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203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6386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81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892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80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675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491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74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12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305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332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06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296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6B29-FBBC-4AF6-81F2-9430AF73A408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62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youtube.com/watch?v=VC6rGd1GjTk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9C267-29F3-411A-9AAD-6AE255526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1008" y="433387"/>
            <a:ext cx="5857461" cy="971480"/>
          </a:xfrm>
        </p:spPr>
        <p:txBody>
          <a:bodyPr>
            <a:noAutofit/>
          </a:bodyPr>
          <a:lstStyle/>
          <a:p>
            <a:r>
              <a:rPr lang="es-CL" sz="7200" dirty="0">
                <a:solidFill>
                  <a:schemeClr val="accent2">
                    <a:lumMod val="75000"/>
                  </a:schemeClr>
                </a:solidFill>
              </a:rPr>
              <a:t>          WELCOME</a:t>
            </a:r>
            <a:endParaRPr lang="es-ES" sz="7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5BC5CA-59A5-46BB-A264-952D06D03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236765" cy="2533719"/>
          </a:xfrm>
        </p:spPr>
        <p:txBody>
          <a:bodyPr>
            <a:normAutofit/>
          </a:bodyPr>
          <a:lstStyle/>
          <a:p>
            <a:r>
              <a:rPr lang="es-CL" dirty="0"/>
              <a:t> Anteriormente hemos conocido como se dicen algunos animales salvajes en inglés y sus habilidades como </a:t>
            </a:r>
            <a:r>
              <a:rPr lang="es-CL" dirty="0" err="1"/>
              <a:t>jump</a:t>
            </a:r>
            <a:r>
              <a:rPr lang="es-CL" dirty="0"/>
              <a:t>, run, </a:t>
            </a:r>
            <a:r>
              <a:rPr lang="es-CL" dirty="0" err="1"/>
              <a:t>swim</a:t>
            </a:r>
            <a:r>
              <a:rPr lang="es-CL" dirty="0"/>
              <a:t>, etc. Si pueden hacerlo o no, utilizando el can y </a:t>
            </a:r>
            <a:r>
              <a:rPr lang="es-CL" dirty="0" err="1"/>
              <a:t>can’t</a:t>
            </a:r>
            <a:r>
              <a:rPr lang="es-CL" dirty="0"/>
              <a:t>.</a:t>
            </a:r>
          </a:p>
          <a:p>
            <a:r>
              <a:rPr lang="es-CL" dirty="0"/>
              <a:t> Luego algunas de sus características como </a:t>
            </a:r>
            <a:r>
              <a:rPr lang="es-CL" dirty="0" err="1"/>
              <a:t>fast</a:t>
            </a:r>
            <a:r>
              <a:rPr lang="es-CL" dirty="0"/>
              <a:t>, </a:t>
            </a:r>
            <a:r>
              <a:rPr lang="es-CL" dirty="0" err="1"/>
              <a:t>slow</a:t>
            </a:r>
            <a:r>
              <a:rPr lang="es-CL" dirty="0"/>
              <a:t>, </a:t>
            </a:r>
            <a:r>
              <a:rPr lang="es-CL" dirty="0" err="1"/>
              <a:t>big</a:t>
            </a:r>
            <a:r>
              <a:rPr lang="es-CL" dirty="0"/>
              <a:t>, </a:t>
            </a:r>
            <a:r>
              <a:rPr lang="es-CL" dirty="0" err="1"/>
              <a:t>small</a:t>
            </a:r>
            <a:r>
              <a:rPr lang="es-CL" dirty="0"/>
              <a:t>, etc. Que nosotros conocemos como adjetivos.</a:t>
            </a:r>
          </a:p>
          <a:p>
            <a:r>
              <a:rPr lang="es-CL" dirty="0"/>
              <a:t> Y en la guía 5 las preposiciones de lugar como in, </a:t>
            </a:r>
            <a:r>
              <a:rPr lang="es-CL" dirty="0" err="1"/>
              <a:t>on</a:t>
            </a:r>
            <a:r>
              <a:rPr lang="es-CL" dirty="0"/>
              <a:t>, </a:t>
            </a:r>
            <a:r>
              <a:rPr lang="es-CL" dirty="0" err="1"/>
              <a:t>under</a:t>
            </a:r>
            <a:r>
              <a:rPr lang="es-CL" dirty="0"/>
              <a:t>, </a:t>
            </a:r>
            <a:r>
              <a:rPr lang="es-CL" dirty="0" err="1"/>
              <a:t>behind</a:t>
            </a:r>
            <a:r>
              <a:rPr lang="es-CL" dirty="0"/>
              <a:t>.</a:t>
            </a:r>
            <a:endParaRPr lang="es-ES" dirty="0"/>
          </a:p>
          <a:p>
            <a:endParaRPr lang="es-CL" sz="48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Animales | Vectores, Fotos de Stock y PSD Gratis">
            <a:extLst>
              <a:ext uri="{FF2B5EF4-FFF2-40B4-BE49-F238E27FC236}">
                <a16:creationId xmlns:a16="http://schemas.microsoft.com/office/drawing/2014/main" id="{AEB74DBD-8238-452F-AB31-434D6C8F5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939" y="1531938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27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7DA96-2ECE-4ECC-9A59-8C7FC205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CL" dirty="0"/>
              <a:t>   </a:t>
            </a:r>
            <a:endParaRPr lang="es-ES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27BD2FB-C02E-40D9-AE9F-5D8C3425A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7252" y="185530"/>
            <a:ext cx="8971722" cy="16055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4000" dirty="0"/>
              <a:t>                        </a:t>
            </a:r>
            <a:r>
              <a:rPr lang="es-CL" sz="5400" b="1" dirty="0">
                <a:solidFill>
                  <a:schemeClr val="accent4">
                    <a:lumMod val="50000"/>
                  </a:schemeClr>
                </a:solidFill>
              </a:rPr>
              <a:t>NUMBERS </a:t>
            </a:r>
          </a:p>
          <a:p>
            <a:pPr marL="0" indent="0">
              <a:buNone/>
            </a:pPr>
            <a:r>
              <a:rPr lang="es-CL" sz="5400" dirty="0"/>
              <a:t>                  </a:t>
            </a:r>
            <a:r>
              <a:rPr lang="es-CL" sz="5400" dirty="0">
                <a:solidFill>
                  <a:schemeClr val="accent5">
                    <a:lumMod val="75000"/>
                  </a:schemeClr>
                </a:solidFill>
              </a:rPr>
              <a:t>11 TO 2O</a:t>
            </a:r>
            <a:endParaRPr lang="es-E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2798B44-D8F2-436B-B6A2-2344D2C80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498" y="1616765"/>
            <a:ext cx="10171250" cy="52412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600" dirty="0"/>
              <a:t>En Primer año aprendiste los números del 1 al 10 en inglés.</a:t>
            </a:r>
          </a:p>
          <a:p>
            <a:pPr marL="0" indent="0">
              <a:buNone/>
            </a:pPr>
            <a:r>
              <a:rPr lang="es-CL" sz="2600" dirty="0"/>
              <a:t>Hoy aprenderás como se dicen los números del 11 al 20 en inglés.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sz="3000" dirty="0">
                <a:solidFill>
                  <a:schemeClr val="accent1">
                    <a:lumMod val="75000"/>
                  </a:schemeClr>
                </a:solidFill>
              </a:rPr>
              <a:t>   Eleven(once)	               </a:t>
            </a:r>
            <a:r>
              <a:rPr lang="es-CL" sz="3000" dirty="0" err="1">
                <a:solidFill>
                  <a:schemeClr val="accent1">
                    <a:lumMod val="75000"/>
                  </a:schemeClr>
                </a:solidFill>
              </a:rPr>
              <a:t>Twelve</a:t>
            </a:r>
            <a:r>
              <a:rPr lang="es-CL" sz="3000" dirty="0">
                <a:solidFill>
                  <a:schemeClr val="accent1">
                    <a:lumMod val="75000"/>
                  </a:schemeClr>
                </a:solidFill>
              </a:rPr>
              <a:t> (doce)		  </a:t>
            </a:r>
            <a:r>
              <a:rPr lang="es-CL" sz="3000" dirty="0" err="1">
                <a:solidFill>
                  <a:schemeClr val="accent1">
                    <a:lumMod val="75000"/>
                  </a:schemeClr>
                </a:solidFill>
              </a:rPr>
              <a:t>Thirteen</a:t>
            </a:r>
            <a:r>
              <a:rPr lang="es-CL" sz="3000" dirty="0">
                <a:solidFill>
                  <a:schemeClr val="accent1">
                    <a:lumMod val="75000"/>
                  </a:schemeClr>
                </a:solidFill>
              </a:rPr>
              <a:t>(trece)</a:t>
            </a:r>
            <a:endParaRPr lang="es-ES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E222EE5-667E-49BA-9B4D-40FF7277F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838" y="3722222"/>
            <a:ext cx="2292346" cy="284034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4BA2835-0408-40E0-A560-D7D8369E5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1074" y="3602170"/>
            <a:ext cx="2236097" cy="2970927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19CEC8C-283A-4B0C-B753-0263DCB2F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800" y="3556435"/>
            <a:ext cx="2409680" cy="3006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0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68A93-A579-4F7A-9802-20B254200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278296" y="278296"/>
            <a:ext cx="10969486" cy="6296022"/>
          </a:xfrm>
        </p:spPr>
        <p:txBody>
          <a:bodyPr>
            <a:normAutofit/>
          </a:bodyPr>
          <a:lstStyle/>
          <a:p>
            <a:r>
              <a:rPr lang="es-CL" sz="2800" dirty="0"/>
              <a:t>                                          </a:t>
            </a:r>
            <a:br>
              <a:rPr lang="es-CL" sz="2800" dirty="0"/>
            </a:br>
            <a:r>
              <a:rPr lang="es-CL" sz="2800" dirty="0"/>
              <a:t> </a:t>
            </a:r>
            <a:r>
              <a:rPr lang="es-CL" sz="2800" b="1" dirty="0"/>
              <a:t> </a:t>
            </a:r>
            <a:r>
              <a:rPr lang="es-CL" sz="2800" b="1" dirty="0" err="1"/>
              <a:t>Fourteen</a:t>
            </a:r>
            <a:r>
              <a:rPr lang="es-CL" sz="2800" b="1" dirty="0"/>
              <a:t> 							</a:t>
            </a:r>
            <a:r>
              <a:rPr lang="es-CL" sz="2800" b="1" dirty="0" err="1"/>
              <a:t>Fifteen</a:t>
            </a:r>
            <a:br>
              <a:rPr lang="es-CL" sz="2800" b="1" dirty="0"/>
            </a:br>
            <a:r>
              <a:rPr lang="es-CL" sz="2800" b="1" dirty="0"/>
              <a:t>   (catorce)							(quince)</a:t>
            </a:r>
            <a:br>
              <a:rPr lang="es-CL" sz="2800" b="1" dirty="0"/>
            </a:br>
            <a:br>
              <a:rPr lang="es-CL" sz="2800" b="1" dirty="0"/>
            </a:br>
            <a:br>
              <a:rPr lang="es-CL" sz="2800" b="1" dirty="0"/>
            </a:br>
            <a:br>
              <a:rPr lang="es-CL" sz="2800" b="1" dirty="0"/>
            </a:br>
            <a:br>
              <a:rPr lang="es-CL" sz="2800" b="1" dirty="0"/>
            </a:br>
            <a:br>
              <a:rPr lang="es-CL" sz="2800" b="1" dirty="0"/>
            </a:br>
            <a:r>
              <a:rPr lang="es-CL" sz="2800" b="1" dirty="0" err="1"/>
              <a:t>Sixteen</a:t>
            </a:r>
            <a:r>
              <a:rPr lang="es-CL" sz="2800" b="1" dirty="0"/>
              <a:t>                                 </a:t>
            </a:r>
            <a:r>
              <a:rPr lang="es-CL" sz="2800" b="1" dirty="0" err="1"/>
              <a:t>Seventeen</a:t>
            </a:r>
            <a:br>
              <a:rPr lang="es-CL" sz="2800" b="1" dirty="0"/>
            </a:br>
            <a:r>
              <a:rPr lang="es-CL" sz="2800" b="1" dirty="0"/>
              <a:t>(dieciséis)							(diecisiete)</a:t>
            </a:r>
            <a:endParaRPr lang="es-ES" sz="2800" b="1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0BEE468-FB69-4523-AB00-1FF285C6FCB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18098" y="278295"/>
            <a:ext cx="2299849" cy="2910092"/>
          </a:xfrm>
          <a:prstGeom prst="rect">
            <a:avLst/>
          </a:prstGeom>
        </p:spPr>
      </p:pic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335353A9-78AC-4BD6-863F-B48A3F4AB2E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38158" y="237070"/>
            <a:ext cx="2327108" cy="295670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FA3DE9D-E7C0-4A54-BDEE-8F2CC7367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217" y="3711998"/>
            <a:ext cx="2213527" cy="279603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FFC0BFC-6312-4091-98D5-FFF4B794EA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8159" y="3618725"/>
            <a:ext cx="2327107" cy="300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57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B4DEB6F-605F-4176-833A-BE53AC9C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416" y="243833"/>
            <a:ext cx="2037254" cy="2677945"/>
          </a:xfrm>
          <a:prstGeom prst="rect">
            <a:avLst/>
          </a:prstGeo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AB28283C-726F-49C3-AFCF-017E474E2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6" y="132522"/>
            <a:ext cx="8596668" cy="3296478"/>
          </a:xfrm>
        </p:spPr>
        <p:txBody>
          <a:bodyPr/>
          <a:lstStyle/>
          <a:p>
            <a:br>
              <a:rPr lang="es-ES" dirty="0"/>
            </a:br>
            <a:r>
              <a:rPr lang="es-ES" sz="2800" dirty="0" err="1"/>
              <a:t>Eighteen</a:t>
            </a:r>
            <a:r>
              <a:rPr lang="es-ES" sz="2800" dirty="0"/>
              <a:t>							</a:t>
            </a:r>
            <a:r>
              <a:rPr lang="es-ES" sz="2800" dirty="0" err="1"/>
              <a:t>Nineteen</a:t>
            </a:r>
            <a:br>
              <a:rPr lang="es-ES" sz="2800" dirty="0"/>
            </a:br>
            <a:r>
              <a:rPr lang="es-ES" sz="2800" dirty="0"/>
              <a:t>(dieciocho)							(diecinueve)		</a:t>
            </a:r>
          </a:p>
        </p:txBody>
      </p:sp>
      <p:pic>
        <p:nvPicPr>
          <p:cNvPr id="19" name="Marcador de contenido 18">
            <a:extLst>
              <a:ext uri="{FF2B5EF4-FFF2-40B4-BE49-F238E27FC236}">
                <a16:creationId xmlns:a16="http://schemas.microsoft.com/office/drawing/2014/main" id="{18C8F71A-1FC4-422D-987B-9FEC9A51173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651472" y="3429000"/>
            <a:ext cx="2054127" cy="2697851"/>
          </a:xfrm>
          <a:prstGeom prst="rect">
            <a:avLst/>
          </a:prstGeom>
        </p:spPr>
      </p:pic>
      <p:sp>
        <p:nvSpPr>
          <p:cNvPr id="15" name="Marcador de contenido 14">
            <a:extLst>
              <a:ext uri="{FF2B5EF4-FFF2-40B4-BE49-F238E27FC236}">
                <a16:creationId xmlns:a16="http://schemas.microsoft.com/office/drawing/2014/main" id="{37D33AD4-0BAB-4D27-88E8-5145EFEA7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27086" y="3757507"/>
            <a:ext cx="7683743" cy="2040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800" dirty="0" err="1">
                <a:solidFill>
                  <a:schemeClr val="accent2"/>
                </a:solidFill>
              </a:rPr>
              <a:t>Twenty</a:t>
            </a:r>
            <a:endParaRPr lang="es-CL" sz="2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s-CL" sz="2800" dirty="0">
                <a:solidFill>
                  <a:schemeClr val="accent2"/>
                </a:solidFill>
              </a:rPr>
              <a:t>(veinte)</a:t>
            </a:r>
            <a:endParaRPr lang="es-ES" sz="2800" dirty="0">
              <a:solidFill>
                <a:schemeClr val="accent2"/>
              </a:solidFill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E63A36E4-C654-4994-9E5B-6FB0C262D3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0323" y="254956"/>
            <a:ext cx="2037254" cy="266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12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D9BD587-B4C0-4797-B678-5842EDAB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>
                <a:hlinkClick r:id="rId2"/>
              </a:rPr>
              <a:t>https://www.youtube.com/watch?v=VC6rGd1GjTk</a:t>
            </a:r>
            <a:br>
              <a:rPr lang="es-ES" sz="3200" dirty="0"/>
            </a:br>
            <a:r>
              <a:rPr lang="es-ES" sz="2700" dirty="0"/>
              <a:t>Para que practiques la pronunciación y con la ayuda de tus padres observa el video del link  que está arriba.</a:t>
            </a:r>
          </a:p>
        </p:txBody>
      </p:sp>
      <p:pic>
        <p:nvPicPr>
          <p:cNvPr id="4" name="Picture 2" descr="English for you: Inglés Básico">
            <a:extLst>
              <a:ext uri="{FF2B5EF4-FFF2-40B4-BE49-F238E27FC236}">
                <a16:creationId xmlns:a16="http://schemas.microsoft.com/office/drawing/2014/main" id="{A8012FC9-95EF-4B83-AFF5-5DC9CA620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618" y="2219118"/>
            <a:ext cx="6493564" cy="375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674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143</TotalTime>
  <Words>246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          WELCOME</vt:lpstr>
      <vt:lpstr>   </vt:lpstr>
      <vt:lpstr>                                             Fourteen        Fifteen    (catorce)       (quince)      Sixteen                                 Seventeen (dieciséis)       (diecisiete)</vt:lpstr>
      <vt:lpstr> Eighteen       Nineteen (dieciocho)       (diecinueve)  </vt:lpstr>
      <vt:lpstr>https://www.youtube.com/watch?v=VC6rGd1GjTk Para que practiques la pronunciación y con la ayuda de tus padres observa el video del link  que está arriba.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IT?  (¿Dónde está?)</dc:title>
  <dc:creator>maria soledad benavente massoc</dc:creator>
  <cp:lastModifiedBy>maria soledad benavente massoc</cp:lastModifiedBy>
  <cp:revision>15</cp:revision>
  <dcterms:created xsi:type="dcterms:W3CDTF">2020-04-29T01:10:49Z</dcterms:created>
  <dcterms:modified xsi:type="dcterms:W3CDTF">2020-05-04T17:47:55Z</dcterms:modified>
</cp:coreProperties>
</file>