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sldIdLst>
    <p:sldId id="256" r:id="rId2"/>
    <p:sldId id="272" r:id="rId3"/>
    <p:sldId id="286" r:id="rId4"/>
    <p:sldId id="283" r:id="rId5"/>
    <p:sldId id="273" r:id="rId6"/>
    <p:sldId id="287" r:id="rId7"/>
    <p:sldId id="284" r:id="rId8"/>
    <p:sldId id="288" r:id="rId9"/>
    <p:sldId id="282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 varScale="1">
        <p:scale>
          <a:sx n="41" d="100"/>
          <a:sy n="41" d="100"/>
        </p:scale>
        <p:origin x="75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4301B-571C-46FD-A683-32846BF45071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A256C-9F9D-4688-B05E-FC267D04DC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28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A256C-9F9D-4688-B05E-FC267D04DCA1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8576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A256C-9F9D-4688-B05E-FC267D04DCA1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8576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6408" y="5733256"/>
            <a:ext cx="8538080" cy="1008112"/>
          </a:xfrm>
        </p:spPr>
        <p:txBody>
          <a:bodyPr>
            <a:normAutofit fontScale="85000" lnSpcReduction="20000"/>
          </a:bodyPr>
          <a:lstStyle/>
          <a:p>
            <a:r>
              <a:rPr lang="es-CL" dirty="0"/>
              <a:t>Colegio Mineral El Teniente</a:t>
            </a:r>
          </a:p>
          <a:p>
            <a:r>
              <a:rPr lang="es-CL" dirty="0"/>
              <a:t>Tercer año Básico A – B y C</a:t>
            </a:r>
          </a:p>
          <a:p>
            <a:r>
              <a:rPr lang="es-CL" dirty="0"/>
              <a:t>Maritza Medina Silva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34497" y="332656"/>
            <a:ext cx="5889831" cy="1298575"/>
          </a:xfrm>
        </p:spPr>
        <p:txBody>
          <a:bodyPr/>
          <a:lstStyle/>
          <a:p>
            <a:r>
              <a:rPr lang="es-CL" sz="4000" dirty="0"/>
              <a:t>APOYO GUÍA N° 15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1238961" cy="1226203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225" y="332656"/>
            <a:ext cx="1033603" cy="127474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426408" y="1607911"/>
            <a:ext cx="826842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EJE TEMÁTICO: NÚMEROS Y OPERACIONES</a:t>
            </a:r>
            <a:endParaRPr lang="es-CL" dirty="0"/>
          </a:p>
          <a:p>
            <a:r>
              <a:rPr lang="es-CL" b="1" dirty="0"/>
              <a:t>PRIORIZACIÓN CURRICULAR, NIVEL 1: (OA 9): </a:t>
            </a:r>
            <a:r>
              <a:rPr lang="es-CL" dirty="0"/>
              <a:t>Demostrar que comprenden la división en el contexto de las tablas de hasta 10x10: representando y explicando la división como repartición y agrupación en partes iguales, con material concreto y pictórico; creando y resolviendo problemas en contextos que incluyan la repartición y la agrupación; expresando la división como una sustracción repetida; describiendo y aplicando la relación inversa entre la división y la multiplicación; aplicando los resultados de las tablas de multiplicación hasta 10x10, sin realizar cálculos..</a:t>
            </a:r>
          </a:p>
          <a:p>
            <a:pPr algn="ctr"/>
            <a:r>
              <a:rPr lang="es-CL" sz="3200" b="1" u="sng" dirty="0"/>
              <a:t>O A de la clase</a:t>
            </a:r>
            <a:r>
              <a:rPr lang="es-CL" sz="3200" dirty="0"/>
              <a:t>: </a:t>
            </a:r>
          </a:p>
          <a:p>
            <a:pPr algn="ctr"/>
            <a:r>
              <a:rPr lang="es-CL" sz="3200" dirty="0"/>
              <a:t>Resolver problemas de división aplicando la repartición o agrupación. </a:t>
            </a:r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9648" cy="1143000"/>
          </a:xfrm>
        </p:spPr>
        <p:txBody>
          <a:bodyPr/>
          <a:lstStyle/>
          <a:p>
            <a:pPr marL="0" indent="0" algn="l">
              <a:buNone/>
            </a:pPr>
            <a:r>
              <a:rPr lang="es-CL" dirty="0"/>
              <a:t>¿Sabías que la división es la operación matemática más JUSTA?</a:t>
            </a: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467545" y="5589240"/>
            <a:ext cx="8280920" cy="936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s-CL" sz="2400" dirty="0"/>
              <a:t>Cuando estamos dividiendo, estamos repartiendo en partes iguales, o formando grupos con la misma cantidad cada uno.</a:t>
            </a:r>
          </a:p>
        </p:txBody>
      </p:sp>
      <p:pic>
        <p:nvPicPr>
          <p:cNvPr id="1026" name="Picture 2" descr="Justicia Imágenes Vectoriales, Ilustraciones Libres de Regalías d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2564512"/>
            <a:ext cx="1584176" cy="2411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ector de stock (libre de regalías) sobre Tarjeta de texto ..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46" t="10019" r="13788" b="58053"/>
          <a:stretch/>
        </p:blipFill>
        <p:spPr bwMode="auto">
          <a:xfrm>
            <a:off x="3281536" y="3098695"/>
            <a:ext cx="4221480" cy="1356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oche de dibujos animados PNG Imágenes , 1000+ Recursos Gráficos ...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2" t="32732" r="15028" b="27712"/>
          <a:stretch/>
        </p:blipFill>
        <p:spPr bwMode="auto">
          <a:xfrm>
            <a:off x="3281536" y="2852936"/>
            <a:ext cx="497041" cy="245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Coche de dibujos animados PNG Imágenes , 1000+ Recursos Gráficos ...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2" t="32732" r="15028" b="27712"/>
          <a:stretch/>
        </p:blipFill>
        <p:spPr bwMode="auto">
          <a:xfrm>
            <a:off x="4614481" y="3653995"/>
            <a:ext cx="497041" cy="245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Coche de dibujos animados PNG Imágenes , 1000+ Recursos Gráficos ...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2" t="32732" r="15028" b="27712"/>
          <a:stretch/>
        </p:blipFill>
        <p:spPr bwMode="auto">
          <a:xfrm>
            <a:off x="4097203" y="2936346"/>
            <a:ext cx="497041" cy="245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oche de dibujos animados PNG Imágenes , 1000+ Recursos Gráficos ...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2" t="32732" r="15028" b="27712"/>
          <a:stretch/>
        </p:blipFill>
        <p:spPr bwMode="auto">
          <a:xfrm>
            <a:off x="4522162" y="3274663"/>
            <a:ext cx="497041" cy="245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Coche de dibujos animados PNG Imágenes , 1000+ Recursos Gráficos ...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2" t="32732" r="15028" b="27712"/>
          <a:stretch/>
        </p:blipFill>
        <p:spPr bwMode="auto">
          <a:xfrm>
            <a:off x="6548712" y="2902671"/>
            <a:ext cx="497041" cy="245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Coche de dibujos animados PNG Imágenes , 1000+ Recursos Gráficos ...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2" t="32732" r="15028" b="27712"/>
          <a:stretch/>
        </p:blipFill>
        <p:spPr bwMode="auto">
          <a:xfrm>
            <a:off x="6023973" y="3123884"/>
            <a:ext cx="497041" cy="245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2915816" y="1909281"/>
            <a:ext cx="57457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/>
              <a:t>La mamá de Cristian y Eduardo repartió 6 autos entre ellos. ¿Consideras que fue justa? ¿Cómo lo habrías hecho?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2988526" y="4444361"/>
            <a:ext cx="57457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/>
              <a:t>Si ella quería ser justa, debió repartir en igual cantidad de autitos para cada uno.</a:t>
            </a:r>
          </a:p>
        </p:txBody>
      </p:sp>
      <p:sp>
        <p:nvSpPr>
          <p:cNvPr id="13" name="12 Rectángulo redondeado"/>
          <p:cNvSpPr/>
          <p:nvPr/>
        </p:nvSpPr>
        <p:spPr>
          <a:xfrm>
            <a:off x="2627784" y="1909281"/>
            <a:ext cx="6264696" cy="3242966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2487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Estrella de 24 puntas"/>
          <p:cNvSpPr/>
          <p:nvPr/>
        </p:nvSpPr>
        <p:spPr>
          <a:xfrm>
            <a:off x="4758680" y="1637854"/>
            <a:ext cx="792088" cy="1045987"/>
          </a:xfrm>
          <a:prstGeom prst="star2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8229600" cy="778098"/>
          </a:xfrm>
        </p:spPr>
        <p:txBody>
          <a:bodyPr>
            <a:normAutofit fontScale="90000"/>
          </a:bodyPr>
          <a:lstStyle/>
          <a:p>
            <a:pPr marL="0" lvl="0" indent="0">
              <a:buNone/>
            </a:pPr>
            <a:r>
              <a:rPr lang="es-CL" dirty="0"/>
              <a:t>Elementos de la División</a:t>
            </a:r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22" name="21 CuadroTexto"/>
          <p:cNvSpPr txBox="1"/>
          <p:nvPr/>
        </p:nvSpPr>
        <p:spPr>
          <a:xfrm>
            <a:off x="5440298" y="4461080"/>
            <a:ext cx="2970001" cy="120032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3600" b="1" dirty="0" err="1">
                <a:solidFill>
                  <a:srgbClr val="FF0000"/>
                </a:solidFill>
              </a:rPr>
              <a:t>Cuociente</a:t>
            </a:r>
            <a:r>
              <a:rPr lang="es-CL" sz="3600" b="1" dirty="0">
                <a:solidFill>
                  <a:srgbClr val="FF0000"/>
                </a:solidFill>
              </a:rPr>
              <a:t> o cociente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242040" y="832356"/>
            <a:ext cx="2970001" cy="58477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rgbClr val="00B050"/>
                </a:solidFill>
              </a:rPr>
              <a:t>Dividendo</a:t>
            </a:r>
          </a:p>
        </p:txBody>
      </p:sp>
      <p:cxnSp>
        <p:nvCxnSpPr>
          <p:cNvPr id="28" name="27 Conector recto de flecha"/>
          <p:cNvCxnSpPr>
            <a:stCxn id="22" idx="0"/>
          </p:cNvCxnSpPr>
          <p:nvPr/>
        </p:nvCxnSpPr>
        <p:spPr>
          <a:xfrm flipV="1">
            <a:off x="6925299" y="2683841"/>
            <a:ext cx="30782" cy="177723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cxnSp>
        <p:nvCxnSpPr>
          <p:cNvPr id="43" name="42 Conector recto de flecha"/>
          <p:cNvCxnSpPr>
            <a:stCxn id="27" idx="2"/>
          </p:cNvCxnSpPr>
          <p:nvPr/>
        </p:nvCxnSpPr>
        <p:spPr>
          <a:xfrm>
            <a:off x="1727041" y="1417131"/>
            <a:ext cx="786168" cy="430769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1038 Conector recto"/>
          <p:cNvCxnSpPr/>
          <p:nvPr/>
        </p:nvCxnSpPr>
        <p:spPr>
          <a:xfrm>
            <a:off x="1914613" y="3224771"/>
            <a:ext cx="151216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CuadroTexto"/>
          <p:cNvSpPr txBox="1"/>
          <p:nvPr/>
        </p:nvSpPr>
        <p:spPr>
          <a:xfrm>
            <a:off x="1102876" y="5568914"/>
            <a:ext cx="2839625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</a:rPr>
              <a:t>Resto o residuo</a:t>
            </a:r>
          </a:p>
        </p:txBody>
      </p:sp>
      <p:cxnSp>
        <p:nvCxnSpPr>
          <p:cNvPr id="60" name="59 Conector recto de flecha"/>
          <p:cNvCxnSpPr/>
          <p:nvPr/>
        </p:nvCxnSpPr>
        <p:spPr>
          <a:xfrm flipH="1">
            <a:off x="5076056" y="1609275"/>
            <a:ext cx="150835" cy="416355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231441"/>
              </p:ext>
            </p:extLst>
          </p:nvPr>
        </p:nvGraphicFramePr>
        <p:xfrm>
          <a:off x="1652972" y="1875939"/>
          <a:ext cx="5439308" cy="19536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70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0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0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70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70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51227"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1227">
                <a:tc>
                  <a:txBody>
                    <a:bodyPr/>
                    <a:lstStyle/>
                    <a:p>
                      <a:pPr algn="ctr"/>
                      <a:r>
                        <a:rPr lang="es-CL" sz="3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1227"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" name="23 CuadroTexto"/>
          <p:cNvSpPr txBox="1"/>
          <p:nvPr/>
        </p:nvSpPr>
        <p:spPr>
          <a:xfrm>
            <a:off x="3741891" y="1010086"/>
            <a:ext cx="2970001" cy="584775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chemeClr val="accent5">
                    <a:lumMod val="75000"/>
                  </a:schemeClr>
                </a:solidFill>
              </a:rPr>
              <a:t>Divisor</a:t>
            </a:r>
          </a:p>
        </p:txBody>
      </p:sp>
      <p:cxnSp>
        <p:nvCxnSpPr>
          <p:cNvPr id="30" name="29 Conector recto de flecha"/>
          <p:cNvCxnSpPr/>
          <p:nvPr/>
        </p:nvCxnSpPr>
        <p:spPr>
          <a:xfrm flipV="1">
            <a:off x="2212657" y="3645024"/>
            <a:ext cx="1214124" cy="193933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242040" y="1478173"/>
            <a:ext cx="1485000" cy="1200329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Cantidad total que se divide o reparte</a:t>
            </a:r>
          </a:p>
        </p:txBody>
      </p:sp>
      <p:sp>
        <p:nvSpPr>
          <p:cNvPr id="34" name="33 CuadroTexto"/>
          <p:cNvSpPr txBox="1"/>
          <p:nvPr/>
        </p:nvSpPr>
        <p:spPr>
          <a:xfrm>
            <a:off x="6051456" y="5799746"/>
            <a:ext cx="1878505" cy="646331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Resultado de la división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1252563" y="6156012"/>
            <a:ext cx="2489328" cy="369332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Lo que sobra</a:t>
            </a:r>
          </a:p>
        </p:txBody>
      </p:sp>
    </p:spTree>
    <p:extLst>
      <p:ext uri="{BB962C8B-B14F-4D97-AF65-F5344CB8AC3E}">
        <p14:creationId xmlns:p14="http://schemas.microsoft.com/office/powerpoint/2010/main" val="2207237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404664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CL" dirty="0"/>
              <a:t>DIVIDIR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8280920" cy="79208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s-CL" sz="2400" dirty="0"/>
              <a:t>HAY DOS CONCEPTOS CLAVES PARA DIVIDIR</a:t>
            </a:r>
          </a:p>
        </p:txBody>
      </p:sp>
      <p:sp>
        <p:nvSpPr>
          <p:cNvPr id="4" name="3 Rectángulo"/>
          <p:cNvSpPr/>
          <p:nvPr/>
        </p:nvSpPr>
        <p:spPr>
          <a:xfrm>
            <a:off x="611560" y="2348880"/>
            <a:ext cx="32310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REPARTIR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156782" y="2348880"/>
            <a:ext cx="31997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AGRUPAR</a:t>
            </a:r>
          </a:p>
        </p:txBody>
      </p:sp>
      <p:pic>
        <p:nvPicPr>
          <p:cNvPr id="2050" name="Picture 2" descr="Imagen Repartir libros - Imágenes Para Imprimir Grat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688407"/>
            <a:ext cx="1152128" cy="162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Grupo De Personas | Vectores, Fotos de Stock y PSD Grati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31" b="19474"/>
          <a:stretch/>
        </p:blipFill>
        <p:spPr bwMode="auto">
          <a:xfrm>
            <a:off x="5146870" y="5200183"/>
            <a:ext cx="3460014" cy="1325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626056" y="3700294"/>
            <a:ext cx="323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Dividir en grupos iguales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125556" y="3700294"/>
            <a:ext cx="3231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formar grupos con la cantidad indicada</a:t>
            </a:r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437331" y="1772816"/>
            <a:ext cx="1124779" cy="5760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flipH="1">
            <a:off x="3635896" y="1772816"/>
            <a:ext cx="801435" cy="6564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4563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tos de Niña pensando caricatura de stock, imágenes de Niña ...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38"/>
          <a:stretch/>
        </p:blipFill>
        <p:spPr bwMode="auto">
          <a:xfrm>
            <a:off x="107504" y="34320"/>
            <a:ext cx="1823934" cy="1527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3965612" y="-99392"/>
            <a:ext cx="5029200" cy="1752600"/>
          </a:xfrm>
          <a:prstGeom prst="cloudCallout">
            <a:avLst>
              <a:gd name="adj1" fmla="val -86489"/>
              <a:gd name="adj2" fmla="val -37663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s-ES_tradnl" sz="4000" b="0" dirty="0">
                <a:solidFill>
                  <a:srgbClr val="FF3300"/>
                </a:solidFill>
                <a:latin typeface="Arial Narrow" pitchFamily="34" charset="0"/>
              </a:rPr>
              <a:t>¿ Cómo reparto?</a:t>
            </a:r>
            <a:r>
              <a:rPr lang="es-ES_tradnl" sz="2800" b="0" dirty="0">
                <a:latin typeface="Arial Narrow" pitchFamily="34" charset="0"/>
              </a:rPr>
              <a:t> </a:t>
            </a:r>
            <a:endParaRPr lang="es-ES_tradnl" sz="2400" b="0" dirty="0">
              <a:latin typeface="Arial Narrow" pitchFamily="34" charset="0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sz="quarter" idx="13"/>
          </p:nvPr>
        </p:nvSpPr>
        <p:spPr>
          <a:xfrm>
            <a:off x="390527" y="1661198"/>
            <a:ext cx="8671284" cy="217622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s-CL" dirty="0"/>
              <a:t>LA CANTIDAD TOTAL LA VOY A REPARTIR DE A UNO A LA VEZ EN CADA GRUPO. LA CANTIDAD DE GRUPOS LO INDICA EL DIVISOR.</a:t>
            </a:r>
          </a:p>
          <a:p>
            <a:pPr marL="45720" indent="0">
              <a:buNone/>
            </a:pPr>
            <a:endParaRPr lang="es-CL" dirty="0"/>
          </a:p>
        </p:txBody>
      </p:sp>
      <p:sp>
        <p:nvSpPr>
          <p:cNvPr id="9" name="8 Rectángulo"/>
          <p:cNvSpPr/>
          <p:nvPr/>
        </p:nvSpPr>
        <p:spPr>
          <a:xfrm>
            <a:off x="3179308" y="2474371"/>
            <a:ext cx="33009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</a:t>
            </a:r>
            <a:r>
              <a:rPr lang="es-E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: 3 = 6</a:t>
            </a:r>
          </a:p>
        </p:txBody>
      </p:sp>
      <p:sp>
        <p:nvSpPr>
          <p:cNvPr id="30" name="29 Rectángulo redondeado"/>
          <p:cNvSpPr/>
          <p:nvPr/>
        </p:nvSpPr>
        <p:spPr>
          <a:xfrm>
            <a:off x="539552" y="2708920"/>
            <a:ext cx="194421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CANTIDAD TOTAL</a:t>
            </a:r>
          </a:p>
        </p:txBody>
      </p:sp>
      <p:sp>
        <p:nvSpPr>
          <p:cNvPr id="32" name="31 Rectángulo redondeado"/>
          <p:cNvSpPr/>
          <p:nvPr/>
        </p:nvSpPr>
        <p:spPr>
          <a:xfrm>
            <a:off x="3347864" y="3837424"/>
            <a:ext cx="254942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Cantidad de GRUPOS en los que tengo que repartir</a:t>
            </a:r>
          </a:p>
        </p:txBody>
      </p:sp>
      <p:sp>
        <p:nvSpPr>
          <p:cNvPr id="33" name="32 Rectángulo redondeado"/>
          <p:cNvSpPr/>
          <p:nvPr/>
        </p:nvSpPr>
        <p:spPr>
          <a:xfrm>
            <a:off x="6804248" y="3212976"/>
            <a:ext cx="2190564" cy="1128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Cantidad de elementos que queda en cada grupo</a:t>
            </a:r>
          </a:p>
        </p:txBody>
      </p:sp>
      <p:cxnSp>
        <p:nvCxnSpPr>
          <p:cNvPr id="34" name="33 Conector recto de flecha"/>
          <p:cNvCxnSpPr>
            <a:stCxn id="30" idx="3"/>
          </p:cNvCxnSpPr>
          <p:nvPr/>
        </p:nvCxnSpPr>
        <p:spPr>
          <a:xfrm flipV="1">
            <a:off x="2483768" y="3095543"/>
            <a:ext cx="695540" cy="11743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>
            <a:stCxn id="32" idx="0"/>
            <a:endCxn id="9" idx="2"/>
          </p:cNvCxnSpPr>
          <p:nvPr/>
        </p:nvCxnSpPr>
        <p:spPr>
          <a:xfrm flipV="1">
            <a:off x="4622578" y="3397701"/>
            <a:ext cx="207182" cy="4397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>
            <a:stCxn id="33" idx="0"/>
          </p:cNvCxnSpPr>
          <p:nvPr/>
        </p:nvCxnSpPr>
        <p:spPr>
          <a:xfrm flipH="1" flipV="1">
            <a:off x="6480212" y="2936036"/>
            <a:ext cx="1419318" cy="2769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Rectángulo redondeado"/>
          <p:cNvSpPr/>
          <p:nvPr/>
        </p:nvSpPr>
        <p:spPr>
          <a:xfrm>
            <a:off x="683568" y="5013176"/>
            <a:ext cx="2495740" cy="122413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5" name="44 Elipse"/>
          <p:cNvSpPr/>
          <p:nvPr/>
        </p:nvSpPr>
        <p:spPr>
          <a:xfrm>
            <a:off x="971600" y="5193196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7" name="46 Elipse"/>
          <p:cNvSpPr/>
          <p:nvPr/>
        </p:nvSpPr>
        <p:spPr>
          <a:xfrm>
            <a:off x="1619672" y="5193196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8" name="47 Elipse"/>
          <p:cNvSpPr/>
          <p:nvPr/>
        </p:nvSpPr>
        <p:spPr>
          <a:xfrm>
            <a:off x="2267744" y="5193196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9" name="48 Elipse"/>
          <p:cNvSpPr/>
          <p:nvPr/>
        </p:nvSpPr>
        <p:spPr>
          <a:xfrm>
            <a:off x="1187624" y="5697252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0" name="49 Elipse"/>
          <p:cNvSpPr/>
          <p:nvPr/>
        </p:nvSpPr>
        <p:spPr>
          <a:xfrm>
            <a:off x="1835696" y="5697252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1" name="50 Elipse"/>
          <p:cNvSpPr/>
          <p:nvPr/>
        </p:nvSpPr>
        <p:spPr>
          <a:xfrm>
            <a:off x="2483768" y="5697252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2" name="51 Rectángulo redondeado"/>
          <p:cNvSpPr/>
          <p:nvPr/>
        </p:nvSpPr>
        <p:spPr>
          <a:xfrm>
            <a:off x="3581890" y="5085184"/>
            <a:ext cx="2495740" cy="122413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3" name="52 Elipse"/>
          <p:cNvSpPr/>
          <p:nvPr/>
        </p:nvSpPr>
        <p:spPr>
          <a:xfrm>
            <a:off x="3869922" y="5265204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4" name="53 Elipse"/>
          <p:cNvSpPr/>
          <p:nvPr/>
        </p:nvSpPr>
        <p:spPr>
          <a:xfrm>
            <a:off x="4517994" y="5265204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5" name="54 Elipse"/>
          <p:cNvSpPr/>
          <p:nvPr/>
        </p:nvSpPr>
        <p:spPr>
          <a:xfrm>
            <a:off x="5166066" y="5265204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6" name="55 Elipse"/>
          <p:cNvSpPr/>
          <p:nvPr/>
        </p:nvSpPr>
        <p:spPr>
          <a:xfrm>
            <a:off x="4085946" y="5769260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7" name="56 Elipse"/>
          <p:cNvSpPr/>
          <p:nvPr/>
        </p:nvSpPr>
        <p:spPr>
          <a:xfrm>
            <a:off x="4734018" y="5769260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8" name="57 Elipse"/>
          <p:cNvSpPr/>
          <p:nvPr/>
        </p:nvSpPr>
        <p:spPr>
          <a:xfrm>
            <a:off x="5382090" y="5769260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9" name="58 Rectángulo redondeado"/>
          <p:cNvSpPr/>
          <p:nvPr/>
        </p:nvSpPr>
        <p:spPr>
          <a:xfrm>
            <a:off x="6480212" y="5085184"/>
            <a:ext cx="2495740" cy="122413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0" name="59 Elipse"/>
          <p:cNvSpPr/>
          <p:nvPr/>
        </p:nvSpPr>
        <p:spPr>
          <a:xfrm>
            <a:off x="6768244" y="5265204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1" name="60 Elipse"/>
          <p:cNvSpPr/>
          <p:nvPr/>
        </p:nvSpPr>
        <p:spPr>
          <a:xfrm>
            <a:off x="7416316" y="5265204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2" name="61 Elipse"/>
          <p:cNvSpPr/>
          <p:nvPr/>
        </p:nvSpPr>
        <p:spPr>
          <a:xfrm>
            <a:off x="8064388" y="5265204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3" name="62 Elipse"/>
          <p:cNvSpPr/>
          <p:nvPr/>
        </p:nvSpPr>
        <p:spPr>
          <a:xfrm>
            <a:off x="6984268" y="5769260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4" name="63 Elipse"/>
          <p:cNvSpPr/>
          <p:nvPr/>
        </p:nvSpPr>
        <p:spPr>
          <a:xfrm>
            <a:off x="7632340" y="5769260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5" name="64 Elipse"/>
          <p:cNvSpPr/>
          <p:nvPr/>
        </p:nvSpPr>
        <p:spPr>
          <a:xfrm>
            <a:off x="8280412" y="5769260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6" name="45 CuadroTexto"/>
          <p:cNvSpPr txBox="1"/>
          <p:nvPr/>
        </p:nvSpPr>
        <p:spPr>
          <a:xfrm>
            <a:off x="1230001" y="6271324"/>
            <a:ext cx="2003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Grupo 1</a:t>
            </a:r>
          </a:p>
        </p:txBody>
      </p:sp>
      <p:sp>
        <p:nvSpPr>
          <p:cNvPr id="67" name="66 CuadroTexto"/>
          <p:cNvSpPr txBox="1"/>
          <p:nvPr/>
        </p:nvSpPr>
        <p:spPr>
          <a:xfrm>
            <a:off x="4224230" y="6309320"/>
            <a:ext cx="2003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Grupo 2</a:t>
            </a:r>
          </a:p>
        </p:txBody>
      </p:sp>
      <p:sp>
        <p:nvSpPr>
          <p:cNvPr id="68" name="67 CuadroTexto"/>
          <p:cNvSpPr txBox="1"/>
          <p:nvPr/>
        </p:nvSpPr>
        <p:spPr>
          <a:xfrm>
            <a:off x="7248566" y="6237312"/>
            <a:ext cx="2003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Grupo 3</a:t>
            </a:r>
          </a:p>
        </p:txBody>
      </p:sp>
      <p:sp>
        <p:nvSpPr>
          <p:cNvPr id="66" name="65 Elipse"/>
          <p:cNvSpPr/>
          <p:nvPr/>
        </p:nvSpPr>
        <p:spPr>
          <a:xfrm>
            <a:off x="4622578" y="2564904"/>
            <a:ext cx="603629" cy="8327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70" name="69 Conector recto de flecha"/>
          <p:cNvCxnSpPr/>
          <p:nvPr/>
        </p:nvCxnSpPr>
        <p:spPr>
          <a:xfrm flipV="1">
            <a:off x="5226207" y="2474371"/>
            <a:ext cx="2022359" cy="31039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66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7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ECL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esultado de imagen de jarron dibujo | Jarrones, Dibujos, Wal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022993"/>
            <a:ext cx="999608" cy="1332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Resultado de imagen de jarron dibujo | Jarrones, Dibujos, Wal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032528"/>
            <a:ext cx="999608" cy="1332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Resultado de imagen de jarron dibujo | Jarrones, Dibujos, Wal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058032"/>
            <a:ext cx="999608" cy="1332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Resultado de imagen de jarron dibujo | Jarrones, Dibujos, Wal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005064"/>
            <a:ext cx="999608" cy="1332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Quieres aprender a dibujar rosas? ¡Acá te enseñamos cómo!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150"/>
          <a:stretch/>
        </p:blipFill>
        <p:spPr bwMode="auto">
          <a:xfrm>
            <a:off x="1024748" y="2884164"/>
            <a:ext cx="426879" cy="114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Quieres aprender a dibujar rosas? ¡Acá te enseñamos cómo!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150"/>
          <a:stretch/>
        </p:blipFill>
        <p:spPr bwMode="auto">
          <a:xfrm>
            <a:off x="1799692" y="2918444"/>
            <a:ext cx="426879" cy="114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Quieres aprender a dibujar rosas? ¡Acá te enseñamos cómo!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150"/>
          <a:stretch/>
        </p:blipFill>
        <p:spPr bwMode="auto">
          <a:xfrm>
            <a:off x="3771712" y="2780928"/>
            <a:ext cx="426879" cy="114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Quieres aprender a dibujar rosas? ¡Acá te enseñamos cómo!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150"/>
          <a:stretch/>
        </p:blipFill>
        <p:spPr bwMode="auto">
          <a:xfrm>
            <a:off x="3180380" y="2780928"/>
            <a:ext cx="426879" cy="114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Quieres aprender a dibujar rosas? ¡Acá te enseñamos cómo!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150"/>
          <a:stretch/>
        </p:blipFill>
        <p:spPr bwMode="auto">
          <a:xfrm>
            <a:off x="5192268" y="2953508"/>
            <a:ext cx="426879" cy="114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Quieres aprender a dibujar rosas? ¡Acá te enseñamos cómo!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150"/>
          <a:stretch/>
        </p:blipFill>
        <p:spPr bwMode="auto">
          <a:xfrm>
            <a:off x="5776532" y="2918444"/>
            <a:ext cx="426879" cy="114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Quieres aprender a dibujar rosas? ¡Acá te enseñamos cómo!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150"/>
          <a:stretch/>
        </p:blipFill>
        <p:spPr bwMode="auto">
          <a:xfrm>
            <a:off x="7583732" y="2884164"/>
            <a:ext cx="426879" cy="114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Quieres aprender a dibujar rosas? ¡Acá te enseñamos cómo!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150"/>
          <a:stretch/>
        </p:blipFill>
        <p:spPr bwMode="auto">
          <a:xfrm>
            <a:off x="6970712" y="2884164"/>
            <a:ext cx="426879" cy="114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67544" y="332656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/>
              <a:t>REPARTIR </a:t>
            </a:r>
            <a:r>
              <a:rPr lang="es-CL" sz="3600" dirty="0"/>
              <a:t>en igual cantidad 8 rosas en 4 floreros. </a:t>
            </a:r>
          </a:p>
          <a:p>
            <a:r>
              <a:rPr lang="es-CL" sz="3600" dirty="0"/>
              <a:t>¿Cuántas flores quedan en cada florero?</a:t>
            </a:r>
          </a:p>
          <a:p>
            <a:pPr algn="ctr"/>
            <a:r>
              <a:rPr lang="es-CL" sz="3600" b="1" dirty="0"/>
              <a:t>8 : 4 = 2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94360" y="5661248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/>
              <a:t>En cada florero quedan 2 rosas</a:t>
            </a:r>
            <a:endParaRPr lang="es-CL" sz="3600" b="1" dirty="0"/>
          </a:p>
        </p:txBody>
      </p:sp>
    </p:spTree>
    <p:extLst>
      <p:ext uri="{BB962C8B-B14F-4D97-AF65-F5344CB8AC3E}">
        <p14:creationId xmlns:p14="http://schemas.microsoft.com/office/powerpoint/2010/main" val="296596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3620734" y="0"/>
            <a:ext cx="5214900" cy="1752600"/>
          </a:xfrm>
          <a:prstGeom prst="cloudCallout">
            <a:avLst>
              <a:gd name="adj1" fmla="val -75384"/>
              <a:gd name="adj2" fmla="val 6685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s-ES_tradnl" sz="4000" b="0" dirty="0">
                <a:solidFill>
                  <a:srgbClr val="FF3300"/>
                </a:solidFill>
                <a:latin typeface="Arial Narrow" pitchFamily="34" charset="0"/>
              </a:rPr>
              <a:t>¿ Cómo agrupo?</a:t>
            </a:r>
            <a:r>
              <a:rPr lang="es-ES_tradnl" sz="2800" b="0" dirty="0">
                <a:latin typeface="Arial Narrow" pitchFamily="34" charset="0"/>
              </a:rPr>
              <a:t> </a:t>
            </a:r>
            <a:endParaRPr lang="es-ES_tradnl" sz="2400" b="0" dirty="0">
              <a:latin typeface="Arial Narrow" pitchFamily="34" charset="0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sz="quarter" idx="13"/>
          </p:nvPr>
        </p:nvSpPr>
        <p:spPr>
          <a:xfrm>
            <a:off x="2267744" y="1752601"/>
            <a:ext cx="6727068" cy="118343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s-CL" dirty="0"/>
              <a:t>Vamos formando grupos de acuerdo a lo que indica el divisor.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3179308" y="2348880"/>
            <a:ext cx="33009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</a:t>
            </a:r>
            <a:r>
              <a:rPr lang="es-E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: 3 = 6</a:t>
            </a:r>
          </a:p>
        </p:txBody>
      </p:sp>
      <p:sp>
        <p:nvSpPr>
          <p:cNvPr id="30" name="29 Rectángulo redondeado"/>
          <p:cNvSpPr/>
          <p:nvPr/>
        </p:nvSpPr>
        <p:spPr>
          <a:xfrm>
            <a:off x="539552" y="2583429"/>
            <a:ext cx="194421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CANTIDAD TOTAL</a:t>
            </a:r>
          </a:p>
        </p:txBody>
      </p:sp>
      <p:sp>
        <p:nvSpPr>
          <p:cNvPr id="32" name="31 Rectángulo redondeado"/>
          <p:cNvSpPr/>
          <p:nvPr/>
        </p:nvSpPr>
        <p:spPr>
          <a:xfrm>
            <a:off x="3347864" y="3711933"/>
            <a:ext cx="254942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Cantidad que agrupo</a:t>
            </a:r>
          </a:p>
        </p:txBody>
      </p:sp>
      <p:sp>
        <p:nvSpPr>
          <p:cNvPr id="33" name="32 Rectángulo redondeado"/>
          <p:cNvSpPr/>
          <p:nvPr/>
        </p:nvSpPr>
        <p:spPr>
          <a:xfrm>
            <a:off x="6804248" y="3087485"/>
            <a:ext cx="2190564" cy="1128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Cantidad de grupos que se forman</a:t>
            </a:r>
          </a:p>
        </p:txBody>
      </p:sp>
      <p:cxnSp>
        <p:nvCxnSpPr>
          <p:cNvPr id="34" name="33 Conector recto de flecha"/>
          <p:cNvCxnSpPr>
            <a:stCxn id="30" idx="3"/>
          </p:cNvCxnSpPr>
          <p:nvPr/>
        </p:nvCxnSpPr>
        <p:spPr>
          <a:xfrm flipV="1">
            <a:off x="2483768" y="2970052"/>
            <a:ext cx="695540" cy="11743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>
            <a:stCxn id="32" idx="0"/>
            <a:endCxn id="9" idx="2"/>
          </p:cNvCxnSpPr>
          <p:nvPr/>
        </p:nvCxnSpPr>
        <p:spPr>
          <a:xfrm flipV="1">
            <a:off x="4622578" y="3272210"/>
            <a:ext cx="207182" cy="4397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>
            <a:stCxn id="33" idx="0"/>
          </p:cNvCxnSpPr>
          <p:nvPr/>
        </p:nvCxnSpPr>
        <p:spPr>
          <a:xfrm flipH="1" flipV="1">
            <a:off x="6480212" y="2810545"/>
            <a:ext cx="1419318" cy="2769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Pin en Pensando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101" b="26726"/>
          <a:stretch/>
        </p:blipFill>
        <p:spPr bwMode="auto">
          <a:xfrm>
            <a:off x="433264" y="190972"/>
            <a:ext cx="1834480" cy="226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77 Elipse"/>
          <p:cNvSpPr/>
          <p:nvPr/>
        </p:nvSpPr>
        <p:spPr>
          <a:xfrm>
            <a:off x="702432" y="4977172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9" name="78 Elipse"/>
          <p:cNvSpPr/>
          <p:nvPr/>
        </p:nvSpPr>
        <p:spPr>
          <a:xfrm>
            <a:off x="1547664" y="4977172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0" name="79 Elipse"/>
          <p:cNvSpPr/>
          <p:nvPr/>
        </p:nvSpPr>
        <p:spPr>
          <a:xfrm>
            <a:off x="2411760" y="4977172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4" name="83 Elipse"/>
          <p:cNvSpPr/>
          <p:nvPr/>
        </p:nvSpPr>
        <p:spPr>
          <a:xfrm>
            <a:off x="5974178" y="4977172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5" name="84 Elipse"/>
          <p:cNvSpPr/>
          <p:nvPr/>
        </p:nvSpPr>
        <p:spPr>
          <a:xfrm>
            <a:off x="6819410" y="4977172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6" name="85 Elipse"/>
          <p:cNvSpPr/>
          <p:nvPr/>
        </p:nvSpPr>
        <p:spPr>
          <a:xfrm>
            <a:off x="7683506" y="4977172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7" name="86 Elipse"/>
          <p:cNvSpPr/>
          <p:nvPr/>
        </p:nvSpPr>
        <p:spPr>
          <a:xfrm>
            <a:off x="3311312" y="4977172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8" name="87 Elipse"/>
          <p:cNvSpPr/>
          <p:nvPr/>
        </p:nvSpPr>
        <p:spPr>
          <a:xfrm>
            <a:off x="4156544" y="4977172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9" name="88 Elipse"/>
          <p:cNvSpPr/>
          <p:nvPr/>
        </p:nvSpPr>
        <p:spPr>
          <a:xfrm>
            <a:off x="5020640" y="4977172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0" name="89 Elipse"/>
          <p:cNvSpPr/>
          <p:nvPr/>
        </p:nvSpPr>
        <p:spPr>
          <a:xfrm>
            <a:off x="854832" y="5733256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1" name="90 Elipse"/>
          <p:cNvSpPr/>
          <p:nvPr/>
        </p:nvSpPr>
        <p:spPr>
          <a:xfrm>
            <a:off x="1700064" y="5733256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2" name="91 Elipse"/>
          <p:cNvSpPr/>
          <p:nvPr/>
        </p:nvSpPr>
        <p:spPr>
          <a:xfrm>
            <a:off x="2564160" y="5733256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3" name="92 Elipse"/>
          <p:cNvSpPr/>
          <p:nvPr/>
        </p:nvSpPr>
        <p:spPr>
          <a:xfrm>
            <a:off x="6126578" y="5733256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4" name="93 Elipse"/>
          <p:cNvSpPr/>
          <p:nvPr/>
        </p:nvSpPr>
        <p:spPr>
          <a:xfrm>
            <a:off x="6971810" y="5733256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5" name="94 Elipse"/>
          <p:cNvSpPr/>
          <p:nvPr/>
        </p:nvSpPr>
        <p:spPr>
          <a:xfrm>
            <a:off x="7835906" y="5733256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6" name="95 Elipse"/>
          <p:cNvSpPr/>
          <p:nvPr/>
        </p:nvSpPr>
        <p:spPr>
          <a:xfrm>
            <a:off x="3463712" y="5733256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7" name="96 Elipse"/>
          <p:cNvSpPr/>
          <p:nvPr/>
        </p:nvSpPr>
        <p:spPr>
          <a:xfrm>
            <a:off x="4308944" y="5733256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8" name="97 Elipse"/>
          <p:cNvSpPr/>
          <p:nvPr/>
        </p:nvSpPr>
        <p:spPr>
          <a:xfrm>
            <a:off x="5173040" y="5733256"/>
            <a:ext cx="432048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Rectángulo redondeado"/>
          <p:cNvSpPr/>
          <p:nvPr/>
        </p:nvSpPr>
        <p:spPr>
          <a:xfrm>
            <a:off x="611560" y="4869160"/>
            <a:ext cx="2293776" cy="64807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9" name="98 Rectángulo redondeado"/>
          <p:cNvSpPr/>
          <p:nvPr/>
        </p:nvSpPr>
        <p:spPr>
          <a:xfrm>
            <a:off x="769200" y="5669632"/>
            <a:ext cx="2293776" cy="64807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0" name="99 Rectángulo redondeado"/>
          <p:cNvSpPr/>
          <p:nvPr/>
        </p:nvSpPr>
        <p:spPr>
          <a:xfrm>
            <a:off x="3237120" y="4869160"/>
            <a:ext cx="2293776" cy="64807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1" name="100 Rectángulo redondeado"/>
          <p:cNvSpPr/>
          <p:nvPr/>
        </p:nvSpPr>
        <p:spPr>
          <a:xfrm>
            <a:off x="3419872" y="5632256"/>
            <a:ext cx="2293776" cy="64807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2" name="101 Rectángulo redondeado"/>
          <p:cNvSpPr/>
          <p:nvPr/>
        </p:nvSpPr>
        <p:spPr>
          <a:xfrm>
            <a:off x="5888546" y="4869160"/>
            <a:ext cx="2293776" cy="64807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3" name="102 Rectángulo redondeado"/>
          <p:cNvSpPr/>
          <p:nvPr/>
        </p:nvSpPr>
        <p:spPr>
          <a:xfrm>
            <a:off x="6042983" y="5632256"/>
            <a:ext cx="2293776" cy="64807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CuadroTexto"/>
          <p:cNvSpPr txBox="1"/>
          <p:nvPr/>
        </p:nvSpPr>
        <p:spPr>
          <a:xfrm>
            <a:off x="1360064" y="4509120"/>
            <a:ext cx="1123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1 </a:t>
            </a:r>
          </a:p>
        </p:txBody>
      </p:sp>
      <p:sp>
        <p:nvSpPr>
          <p:cNvPr id="104" name="103 CuadroTexto"/>
          <p:cNvSpPr txBox="1"/>
          <p:nvPr/>
        </p:nvSpPr>
        <p:spPr>
          <a:xfrm>
            <a:off x="3896936" y="4476720"/>
            <a:ext cx="1123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2</a:t>
            </a:r>
          </a:p>
        </p:txBody>
      </p:sp>
      <p:sp>
        <p:nvSpPr>
          <p:cNvPr id="105" name="104 CuadroTexto"/>
          <p:cNvSpPr txBox="1"/>
          <p:nvPr/>
        </p:nvSpPr>
        <p:spPr>
          <a:xfrm>
            <a:off x="6712202" y="4474800"/>
            <a:ext cx="1123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3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360064" y="6317704"/>
            <a:ext cx="90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4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72568" y="6317704"/>
            <a:ext cx="1232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5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750605" y="6317704"/>
            <a:ext cx="1517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87437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7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ECL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476672"/>
            <a:ext cx="8352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/>
              <a:t>AGRUPAR de a 7 niños en un curso de 21 estudiantes. </a:t>
            </a:r>
          </a:p>
          <a:p>
            <a:r>
              <a:rPr lang="es-CL" sz="3600" b="1" dirty="0"/>
              <a:t>¿Cuántos grupos se pueden formar? </a:t>
            </a:r>
          </a:p>
          <a:p>
            <a:pPr algn="ctr"/>
            <a:r>
              <a:rPr lang="es-CL" sz="3600" b="1" dirty="0"/>
              <a:t>21: 7 = 3</a:t>
            </a:r>
          </a:p>
        </p:txBody>
      </p:sp>
      <p:pic>
        <p:nvPicPr>
          <p:cNvPr id="6148" name="Picture 4" descr="Stock Photo en 2020 | Imagenes de dibujos, Dibujos, Estrategias de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951"/>
          <a:stretch/>
        </p:blipFill>
        <p:spPr bwMode="auto">
          <a:xfrm>
            <a:off x="467544" y="2608561"/>
            <a:ext cx="5000399" cy="132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Stock Photo en 2020 | Imagenes de dibujos, Dibujos, Estrategias de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61" b="50000"/>
          <a:stretch/>
        </p:blipFill>
        <p:spPr bwMode="auto">
          <a:xfrm>
            <a:off x="3995936" y="3838560"/>
            <a:ext cx="5000399" cy="110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Stock Photo en 2020 | Imagenes de dibujos, Dibujos, Estrategias de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424"/>
          <a:stretch/>
        </p:blipFill>
        <p:spPr bwMode="auto">
          <a:xfrm>
            <a:off x="683568" y="4869160"/>
            <a:ext cx="5000399" cy="1301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18 CuadroTexto"/>
          <p:cNvSpPr txBox="1"/>
          <p:nvPr/>
        </p:nvSpPr>
        <p:spPr>
          <a:xfrm>
            <a:off x="683568" y="5949280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/>
              <a:t>En cada grupo quedan 7 niños</a:t>
            </a:r>
            <a:endParaRPr lang="es-CL" sz="3600" b="1" dirty="0"/>
          </a:p>
        </p:txBody>
      </p:sp>
    </p:spTree>
    <p:extLst>
      <p:ext uri="{BB962C8B-B14F-4D97-AF65-F5344CB8AC3E}">
        <p14:creationId xmlns:p14="http://schemas.microsoft.com/office/powerpoint/2010/main" val="3884237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76672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s-CL" dirty="0"/>
              <a:t>AHORA APLICAMOS LO QUE APRENDIMOS.</a:t>
            </a:r>
          </a:p>
        </p:txBody>
      </p:sp>
      <p:pic>
        <p:nvPicPr>
          <p:cNvPr id="7170" name="Picture 2" descr="ᐈ Estudiando animados imágenes de stock, dibujos dibujos animados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04864"/>
            <a:ext cx="3099447" cy="2690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Pulgar | Vectores, Fotos de Stock y PSD Grati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02" t="27844" r="15161" b="25759"/>
          <a:stretch/>
        </p:blipFill>
        <p:spPr bwMode="auto">
          <a:xfrm>
            <a:off x="6804248" y="4487705"/>
            <a:ext cx="1600200" cy="2072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 rot="20424882">
            <a:off x="3991049" y="3610541"/>
            <a:ext cx="500366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Tu puedes hacerlo</a:t>
            </a:r>
          </a:p>
        </p:txBody>
      </p:sp>
    </p:spTree>
    <p:extLst>
      <p:ext uri="{BB962C8B-B14F-4D97-AF65-F5344CB8AC3E}">
        <p14:creationId xmlns:p14="http://schemas.microsoft.com/office/powerpoint/2010/main" val="2104132192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624</TotalTime>
  <Words>432</Words>
  <Application>Microsoft Office PowerPoint</Application>
  <PresentationFormat>Presentación en pantalla (4:3)</PresentationFormat>
  <Paragraphs>69</Paragraphs>
  <Slides>9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 Narrow</vt:lpstr>
      <vt:lpstr>Calibri</vt:lpstr>
      <vt:lpstr>Georgia</vt:lpstr>
      <vt:lpstr>Trebuchet MS</vt:lpstr>
      <vt:lpstr>Transmisión de listas</vt:lpstr>
      <vt:lpstr>APOYO GUÍA N° 15</vt:lpstr>
      <vt:lpstr>¿Sabías que la división es la operación matemática más JUSTA?</vt:lpstr>
      <vt:lpstr>Elementos de la División</vt:lpstr>
      <vt:lpstr>DIVIDIR</vt:lpstr>
      <vt:lpstr>Presentación de PowerPoint</vt:lpstr>
      <vt:lpstr>Presentación de PowerPoint</vt:lpstr>
      <vt:lpstr>Presentación de PowerPoint</vt:lpstr>
      <vt:lpstr>Presentación de PowerPoint</vt:lpstr>
      <vt:lpstr>AHORA APLICAMOS LO QUE APRENDIMOS.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maka</cp:lastModifiedBy>
  <cp:revision>66</cp:revision>
  <dcterms:created xsi:type="dcterms:W3CDTF">2020-03-26T01:06:58Z</dcterms:created>
  <dcterms:modified xsi:type="dcterms:W3CDTF">2020-07-22T03:07:35Z</dcterms:modified>
</cp:coreProperties>
</file>