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72" r:id="rId3"/>
    <p:sldId id="286" r:id="rId4"/>
    <p:sldId id="289" r:id="rId5"/>
    <p:sldId id="287" r:id="rId6"/>
    <p:sldId id="288" r:id="rId7"/>
    <p:sldId id="267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925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352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772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04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064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695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827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1141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832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356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297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47AD0-E6CC-40CF-B22B-E02A12BBAFFF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793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8489" y="667870"/>
            <a:ext cx="10359671" cy="3103952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Material de Apoyo para guía n°12 en </a:t>
            </a:r>
            <a:r>
              <a:rPr lang="es-CL" dirty="0"/>
              <a:t>4</a:t>
            </a:r>
            <a:r>
              <a:rPr lang="es-CL" dirty="0" smtClean="0"/>
              <a:t>° Básicos. </a:t>
            </a:r>
            <a:br>
              <a:rPr lang="es-CL" dirty="0" smtClean="0"/>
            </a:br>
            <a:r>
              <a:rPr lang="es-CL" dirty="0" smtClean="0"/>
              <a:t>Tema: “El sistema musculo-esquelético, </a:t>
            </a:r>
            <a:br>
              <a:rPr lang="es-CL" dirty="0" smtClean="0"/>
            </a:br>
            <a:r>
              <a:rPr lang="es-CL" dirty="0" smtClean="0"/>
              <a:t>alimentación y actividad física”. 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8489" y="4002836"/>
            <a:ext cx="5449968" cy="2346158"/>
          </a:xfrm>
        </p:spPr>
        <p:txBody>
          <a:bodyPr>
            <a:normAutofit/>
          </a:bodyPr>
          <a:lstStyle/>
          <a:p>
            <a:pPr algn="just"/>
            <a:endParaRPr lang="es-MX" sz="3200" dirty="0" smtClean="0"/>
          </a:p>
          <a:p>
            <a:pPr algn="just"/>
            <a:endParaRPr lang="es-MX" sz="3200" dirty="0"/>
          </a:p>
          <a:p>
            <a:pPr algn="just"/>
            <a:r>
              <a:rPr lang="es-MX" sz="3200" dirty="0" smtClean="0"/>
              <a:t>Profesor: Diego Chávez.</a:t>
            </a:r>
          </a:p>
          <a:p>
            <a:pPr algn="just"/>
            <a:r>
              <a:rPr lang="es-MX" sz="3200" dirty="0" smtClean="0"/>
              <a:t>Asignatura: Ed. Física y Salud.</a:t>
            </a:r>
          </a:p>
        </p:txBody>
      </p:sp>
      <p:pic>
        <p:nvPicPr>
          <p:cNvPr id="5" name="Picture 2" descr="C:\Users\Usuario\Desktop\insignia colegio azulit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160" y="160610"/>
            <a:ext cx="1125622" cy="146097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26" name="Picture 2" descr="Sistema Muscular: Concepto, Funciones, Partes y Enfermeda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628" y="3771822"/>
            <a:ext cx="5154343" cy="2577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29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824" y="3484250"/>
            <a:ext cx="4281176" cy="3305175"/>
          </a:xfrm>
          <a:prstGeom prst="rect">
            <a:avLst/>
          </a:prstGeom>
        </p:spPr>
      </p:pic>
      <p:pic>
        <p:nvPicPr>
          <p:cNvPr id="1028" name="Picture 4" descr="MÚSCULOS DEL CUERPO HUMANO ® Actividad infant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361" y="1623051"/>
            <a:ext cx="2209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njunto de piezas de esqueleto humano realista | Vector Grat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358" y="383510"/>
            <a:ext cx="2151266" cy="196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8" y="16377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 smtClean="0"/>
              <a:t>Estudiantes iniciaremos explicando:</a:t>
            </a:r>
            <a:br>
              <a:rPr lang="es-CL" dirty="0" smtClean="0"/>
            </a:br>
            <a:r>
              <a:rPr lang="es-CL" dirty="0"/>
              <a:t>El Sistema </a:t>
            </a:r>
            <a:r>
              <a:rPr lang="es-CL" dirty="0" smtClean="0"/>
              <a:t>Musculo-esquelético.</a:t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079903"/>
            <a:ext cx="8079467" cy="57780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dirty="0" smtClean="0"/>
              <a:t>Respuesta: El sistema musculo esquelético tiene la función de entregar forma, estabilidad y protección al cuerpo humano. </a:t>
            </a:r>
          </a:p>
          <a:p>
            <a:pPr marL="0" indent="0">
              <a:buNone/>
            </a:pPr>
            <a:r>
              <a:rPr lang="es-MX" dirty="0" smtClean="0"/>
              <a:t>Esta conformado por: 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El esqueleto humano: El esqueleto se nutre mediante el movimiento del cuerpo humano, y no se puede mover sin la ayuda del tendón.  </a:t>
            </a:r>
            <a:endParaRPr lang="es-MX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MX" dirty="0" smtClean="0"/>
              <a:t>El musculo esquelético: es un musculo que se origina en el hueso y se inserta en forma de tendón en el hueso también. Esta diseñado para movilizar el sistema óseo.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MX" dirty="0" smtClean="0"/>
              <a:t>Tendones: nacen desde el musculo y se insertan en los huesos, permitiendo así la movilidad del cuerpo.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MX" dirty="0" smtClean="0"/>
              <a:t>Ligamentos: Es un tejido blanco que une los huesos con otros huesos, manteniéndolos estables. 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5" name="AutoShape 4" descr="Diapositivas: histologia del musculo cardia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" name="Rectángulo 3"/>
          <p:cNvSpPr/>
          <p:nvPr/>
        </p:nvSpPr>
        <p:spPr>
          <a:xfrm>
            <a:off x="10909495" y="1001187"/>
            <a:ext cx="520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/>
              <a:t>1</a:t>
            </a:r>
            <a:endParaRPr lang="es-CL" sz="4000" dirty="0"/>
          </a:p>
        </p:txBody>
      </p:sp>
      <p:sp>
        <p:nvSpPr>
          <p:cNvPr id="9" name="Rectángulo 8"/>
          <p:cNvSpPr/>
          <p:nvPr/>
        </p:nvSpPr>
        <p:spPr>
          <a:xfrm>
            <a:off x="9126146" y="2305318"/>
            <a:ext cx="520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 smtClean="0"/>
              <a:t>2</a:t>
            </a:r>
            <a:endParaRPr lang="es-CL" sz="4000" dirty="0"/>
          </a:p>
        </p:txBody>
      </p:sp>
      <p:sp>
        <p:nvSpPr>
          <p:cNvPr id="10" name="Rectángulo 9"/>
          <p:cNvSpPr/>
          <p:nvPr/>
        </p:nvSpPr>
        <p:spPr>
          <a:xfrm>
            <a:off x="10070522" y="4206966"/>
            <a:ext cx="520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 smtClean="0"/>
              <a:t>4</a:t>
            </a:r>
            <a:endParaRPr lang="es-CL" sz="4000" dirty="0"/>
          </a:p>
        </p:txBody>
      </p:sp>
      <p:sp>
        <p:nvSpPr>
          <p:cNvPr id="15" name="Rectángulo 14"/>
          <p:cNvSpPr/>
          <p:nvPr/>
        </p:nvSpPr>
        <p:spPr>
          <a:xfrm>
            <a:off x="8235062" y="5551922"/>
            <a:ext cx="520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 smtClean="0"/>
              <a:t>3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314413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937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s-CL" dirty="0" smtClean="0"/>
              <a:t>La actividad física y alimentos saludables.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1" y="1333500"/>
            <a:ext cx="122966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 smtClean="0"/>
              <a:t>Respuesta:</a:t>
            </a:r>
          </a:p>
          <a:p>
            <a:pPr marL="0" indent="0">
              <a:buNone/>
            </a:pPr>
            <a:r>
              <a:rPr lang="es-MX" dirty="0"/>
              <a:t>Realizando este tipo de acciones como el de la actividad </a:t>
            </a:r>
            <a:r>
              <a:rPr lang="es-MX" dirty="0" smtClean="0"/>
              <a:t>física </a:t>
            </a:r>
            <a:r>
              <a:rPr lang="es-MX" dirty="0"/>
              <a:t>con una alimentación saludable permitirá cumplir algunos beneficios, por ejemplo desarrollar musculatura o también estar mas delgado y otros beneficios para la salud. </a:t>
            </a:r>
          </a:p>
          <a:p>
            <a:pPr marL="0" indent="0">
              <a:buNone/>
            </a:pPr>
            <a:r>
              <a:rPr lang="es-MX" dirty="0"/>
              <a:t>El movimiento muscular </a:t>
            </a:r>
            <a:r>
              <a:rPr lang="es-MX" dirty="0" smtClean="0"/>
              <a:t>genera una </a:t>
            </a:r>
            <a:r>
              <a:rPr lang="es-MX" dirty="0"/>
              <a:t>“contracción muscular”, y mediante este proceso </a:t>
            </a:r>
            <a:r>
              <a:rPr lang="es-MX" dirty="0" smtClean="0"/>
              <a:t>es </a:t>
            </a:r>
            <a:r>
              <a:rPr lang="es-MX" dirty="0"/>
              <a:t>posible depositar la energía y los nutrientes que transporta la sangre a través de las arterias, venas a los músculos, huesos, órganos, etc</a:t>
            </a:r>
            <a:r>
              <a:rPr lang="es-MX" dirty="0" smtClean="0"/>
              <a:t>. </a:t>
            </a:r>
          </a:p>
        </p:txBody>
      </p:sp>
      <p:sp>
        <p:nvSpPr>
          <p:cNvPr id="4" name="AutoShape 2" descr="Resultado de imagen de dominada de bal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074" name="Picture 2" descr="Sistemas del Cuerpo Humano - Funciones y Aparatos 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385" y="4587532"/>
            <a:ext cx="6496334" cy="2373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Estos son los alimentos que debes comer antes de tu rutina de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8" name="Picture 4" descr="Estos son los alimentos que debes comer antes de tu rutina d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34" y="4690148"/>
            <a:ext cx="3794938" cy="2167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84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9808" y="0"/>
            <a:ext cx="10493991" cy="1325563"/>
          </a:xfrm>
        </p:spPr>
        <p:txBody>
          <a:bodyPr/>
          <a:lstStyle/>
          <a:p>
            <a:r>
              <a:rPr lang="es-CL" dirty="0" smtClean="0"/>
              <a:t>Actividad 1: </a:t>
            </a:r>
            <a:br>
              <a:rPr lang="es-CL" dirty="0" smtClean="0"/>
            </a:br>
            <a:r>
              <a:rPr lang="es-CL" dirty="0" smtClean="0"/>
              <a:t>“Desafíos entre familiares”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</p:spPr>
        <p:txBody>
          <a:bodyPr>
            <a:normAutofit/>
          </a:bodyPr>
          <a:lstStyle/>
          <a:p>
            <a:r>
              <a:rPr lang="es-CL" i="1" dirty="0" smtClean="0"/>
              <a:t>Debes invitar a participar de este desafío a un familiar o a un compañero(a) con quien tengas comunicación, en lo posible.</a:t>
            </a:r>
          </a:p>
          <a:p>
            <a:r>
              <a:rPr lang="es-CL" i="1" dirty="0" smtClean="0"/>
              <a:t>También lo puedes realizar de forma individual. Ante esta posibilidad pide ayuda a un familiar quien oriente la actividad para prevenir accidentes. </a:t>
            </a:r>
          </a:p>
          <a:p>
            <a:pPr marL="0" indent="0">
              <a:buNone/>
            </a:pPr>
            <a:r>
              <a:rPr lang="es-CL" b="1" dirty="0" smtClean="0"/>
              <a:t>Descripción de la actividad: </a:t>
            </a:r>
            <a:r>
              <a:rPr lang="es-CL" dirty="0" smtClean="0"/>
              <a:t>Debes realizar los ejercicios que aparecerán a continuación, con la finalidad de trabajar el esfuerzo personal, superación y perseverancia.  </a:t>
            </a:r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 smtClean="0"/>
          </a:p>
        </p:txBody>
      </p:sp>
      <p:pic>
        <p:nvPicPr>
          <p:cNvPr id="2050" name="Picture 2" descr="Estamos prestando atención al desarrollo emocional de los niño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632" y="4091780"/>
            <a:ext cx="5386522" cy="2363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echa derecha 6"/>
          <p:cNvSpPr/>
          <p:nvPr/>
        </p:nvSpPr>
        <p:spPr>
          <a:xfrm>
            <a:off x="1665027" y="6451980"/>
            <a:ext cx="8093123" cy="402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0277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-1"/>
            <a:ext cx="12192000" cy="68580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L" b="1" dirty="0" smtClean="0"/>
              <a:t>Serie de actividades lúdicas: Realiza cada uno de los siguientes ejercicios.</a:t>
            </a:r>
          </a:p>
          <a:p>
            <a:pPr marL="514350" indent="-514350">
              <a:buAutoNum type="arabicPeriod"/>
            </a:pPr>
            <a:r>
              <a:rPr lang="es-CL" dirty="0" smtClean="0"/>
              <a:t>De dos personas, uno deja caer el lápiz en punta y el otro recibe mas abajo: ¿Quién de ustedes puede atrapar un lápiz que cae desde arriba hacia abajo y en punta, a unos 30 o más cm de distancia? </a:t>
            </a:r>
          </a:p>
          <a:p>
            <a:pPr marL="514350" indent="-514350">
              <a:buAutoNum type="arabicPeriod"/>
            </a:pPr>
            <a:r>
              <a:rPr lang="es-CL" dirty="0" smtClean="0"/>
              <a:t>Lanzamiento de objetos con mano hábil y la otra mano menos hábil sostiene un recipiente de plástico sobre la cabeza. Consiste en sostener el recipiente y lanzar un objeto hacia arriba con la intensión de moverme y que el objeto pueda caer dentro del recipiente que esta sobre la cabeza. </a:t>
            </a:r>
          </a:p>
          <a:p>
            <a:pPr marL="0" indent="0">
              <a:buNone/>
            </a:pPr>
            <a:r>
              <a:rPr lang="es-CL" dirty="0" smtClean="0"/>
              <a:t>       </a:t>
            </a:r>
            <a:r>
              <a:rPr lang="es-CL" u="sng" dirty="0" smtClean="0"/>
              <a:t>Responder: De 10 lanzamientos cada uno</a:t>
            </a:r>
            <a:r>
              <a:rPr lang="es-CL" u="sng" dirty="0"/>
              <a:t> </a:t>
            </a:r>
            <a:r>
              <a:rPr lang="es-CL" u="sng" dirty="0" smtClean="0"/>
              <a:t>¿Quién puede atrapar más? </a:t>
            </a:r>
          </a:p>
          <a:p>
            <a:pPr marL="514350" indent="-514350">
              <a:buAutoNum type="arabicPeriod" startAt="3"/>
            </a:pPr>
            <a:r>
              <a:rPr lang="es-CL" dirty="0" smtClean="0"/>
              <a:t>Soplar y soplar (moviendo un cuaderno), a una hoja de papel que esta puesta en el suelo y que pueda llegar hasta una distancia determinada. </a:t>
            </a:r>
          </a:p>
          <a:p>
            <a:pPr marL="0" indent="0">
              <a:buNone/>
            </a:pPr>
            <a:r>
              <a:rPr lang="es-CL" b="1" dirty="0"/>
              <a:t>Serie de actividad física: Realiza cada uno. </a:t>
            </a:r>
          </a:p>
          <a:p>
            <a:pPr marL="514350" indent="-514350">
              <a:buAutoNum type="arabicPeriod"/>
            </a:pPr>
            <a:r>
              <a:rPr lang="es-CL" dirty="0"/>
              <a:t>Realizar </a:t>
            </a:r>
            <a:r>
              <a:rPr lang="es-CL" dirty="0" smtClean="0"/>
              <a:t>mix de trote 20seg, salto de un lado a otro 20 </a:t>
            </a:r>
            <a:r>
              <a:rPr lang="es-CL" dirty="0" err="1" smtClean="0"/>
              <a:t>seg</a:t>
            </a:r>
            <a:r>
              <a:rPr lang="es-CL" dirty="0" smtClean="0"/>
              <a:t>, taloneo 20 </a:t>
            </a:r>
            <a:r>
              <a:rPr lang="es-CL" dirty="0" err="1" smtClean="0"/>
              <a:t>seg</a:t>
            </a:r>
            <a:r>
              <a:rPr lang="es-CL" dirty="0" smtClean="0"/>
              <a:t>. total 1 min. </a:t>
            </a:r>
            <a:r>
              <a:rPr lang="es-CL" dirty="0"/>
              <a:t>/Descanso 10 </a:t>
            </a:r>
            <a:r>
              <a:rPr lang="es-CL" dirty="0" err="1"/>
              <a:t>seg</a:t>
            </a:r>
            <a:r>
              <a:rPr lang="es-CL" dirty="0"/>
              <a:t>.</a:t>
            </a:r>
          </a:p>
          <a:p>
            <a:pPr marL="514350" indent="-514350">
              <a:buAutoNum type="arabicPeriod"/>
            </a:pPr>
            <a:r>
              <a:rPr lang="es-CL" dirty="0"/>
              <a:t>Realizar </a:t>
            </a:r>
            <a:r>
              <a:rPr lang="es-CL" dirty="0" smtClean="0"/>
              <a:t>sentadilla estática, </a:t>
            </a:r>
            <a:r>
              <a:rPr lang="es-CL" dirty="0"/>
              <a:t>trabajo </a:t>
            </a:r>
            <a:r>
              <a:rPr lang="es-CL" dirty="0" smtClean="0"/>
              <a:t>25 </a:t>
            </a:r>
            <a:r>
              <a:rPr lang="es-CL" dirty="0"/>
              <a:t>segundos. /Descanso 10 </a:t>
            </a:r>
            <a:r>
              <a:rPr lang="es-CL" dirty="0" err="1"/>
              <a:t>seg</a:t>
            </a:r>
            <a:r>
              <a:rPr lang="es-CL" dirty="0"/>
              <a:t>. </a:t>
            </a:r>
          </a:p>
          <a:p>
            <a:pPr marL="514350" indent="-514350">
              <a:buAutoNum type="arabicPeriod"/>
            </a:pPr>
            <a:r>
              <a:rPr lang="es-CL" dirty="0"/>
              <a:t>Realizar salto continuo en el puesto, durante </a:t>
            </a:r>
            <a:r>
              <a:rPr lang="es-CL" dirty="0" smtClean="0"/>
              <a:t>25 </a:t>
            </a:r>
            <a:r>
              <a:rPr lang="es-CL" dirty="0"/>
              <a:t>segundos. /Descanso 10 </a:t>
            </a:r>
            <a:r>
              <a:rPr lang="es-CL" dirty="0" err="1"/>
              <a:t>seg</a:t>
            </a:r>
            <a:r>
              <a:rPr lang="es-CL" dirty="0"/>
              <a:t>. </a:t>
            </a:r>
          </a:p>
          <a:p>
            <a:pPr marL="514350" indent="-514350">
              <a:buAutoNum type="arabicPeriod"/>
            </a:pPr>
            <a:r>
              <a:rPr lang="es-CL" dirty="0"/>
              <a:t>Realizar plancha con escalada, trabajo </a:t>
            </a:r>
            <a:r>
              <a:rPr lang="es-CL" dirty="0" smtClean="0"/>
              <a:t>25 </a:t>
            </a:r>
            <a:r>
              <a:rPr lang="es-CL" dirty="0"/>
              <a:t>segundos. </a:t>
            </a:r>
            <a:r>
              <a:rPr lang="es-CL" dirty="0" smtClean="0"/>
              <a:t>/fin.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8563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s-CL" dirty="0" smtClean="0"/>
              <a:t>Imágenes de ejemplos a las actividades </a:t>
            </a:r>
            <a:br>
              <a:rPr lang="es-CL" dirty="0" smtClean="0"/>
            </a:br>
            <a:r>
              <a:rPr lang="es-CL" dirty="0" smtClean="0"/>
              <a:t>lúdicas y físicas.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</p:spPr>
        <p:txBody>
          <a:bodyPr/>
          <a:lstStyle/>
          <a:p>
            <a:pPr marL="0" indent="0">
              <a:buNone/>
            </a:pPr>
            <a:r>
              <a:rPr lang="es-CL" b="1" dirty="0" smtClean="0"/>
              <a:t>Imágenes para actividades lúdicas: </a:t>
            </a:r>
          </a:p>
          <a:p>
            <a:pPr marL="0" indent="0">
              <a:buNone/>
            </a:pPr>
            <a:r>
              <a:rPr lang="es-CL" dirty="0" smtClean="0"/>
              <a:t>1.                                                       2.                                 3.                                     </a:t>
            </a:r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r>
              <a:rPr lang="es-CL" b="1" dirty="0" smtClean="0"/>
              <a:t>Imágenes para actividad física:                      </a:t>
            </a:r>
          </a:p>
          <a:p>
            <a:pPr marL="0" indent="0">
              <a:buNone/>
            </a:pPr>
            <a:r>
              <a:rPr lang="es-CL" dirty="0" smtClean="0"/>
              <a:t>1.                              2.                                 3.                              4. </a:t>
            </a:r>
            <a:endParaRPr lang="es-CL" dirty="0"/>
          </a:p>
        </p:txBody>
      </p:sp>
      <p:sp>
        <p:nvSpPr>
          <p:cNvPr id="4" name="AutoShape 10" descr="YO ENTRENO EN CASA: CARRERA EN EL MISMO LUGAR | Running Li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5" name="Picture 20" descr="Sentadillas para Bajar de Pes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884" y="4492725"/>
            <a:ext cx="1940904" cy="195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84" y="1791276"/>
            <a:ext cx="3625940" cy="21623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111" y="1791276"/>
            <a:ext cx="2070132" cy="216235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019" y="1524983"/>
            <a:ext cx="2838450" cy="2609850"/>
          </a:xfrm>
          <a:prstGeom prst="rect">
            <a:avLst/>
          </a:prstGeom>
        </p:spPr>
      </p:pic>
      <p:pic>
        <p:nvPicPr>
          <p:cNvPr id="12" name="Picture 2" descr="Plancha alta con escalada | Quemar grasa abdominal, Ejercicios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073" y="4611750"/>
            <a:ext cx="30480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Qué beneficio tiene la sentadilla estática?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645" y="4419348"/>
            <a:ext cx="2120466" cy="2120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975" y="4492725"/>
            <a:ext cx="1005375" cy="204708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1498" y="4419348"/>
            <a:ext cx="766194" cy="215362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90292" y="5041333"/>
            <a:ext cx="1104574" cy="149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26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1406" y="2767131"/>
            <a:ext cx="10515600" cy="1325563"/>
          </a:xfrm>
        </p:spPr>
        <p:txBody>
          <a:bodyPr/>
          <a:lstStyle/>
          <a:p>
            <a:r>
              <a:rPr lang="es-CL" dirty="0" smtClean="0"/>
              <a:t>Vuelve nuevamente a la guía y responde.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576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1392</TotalTime>
  <Words>585</Words>
  <Application>Microsoft Office PowerPoint</Application>
  <PresentationFormat>Panorámica</PresentationFormat>
  <Paragraphs>43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Material de Apoyo para guía n°12 en 4° Básicos.  Tema: “El sistema musculo-esquelético,  alimentación y actividad física”. </vt:lpstr>
      <vt:lpstr>Estudiantes iniciaremos explicando: El Sistema Musculo-esquelético. </vt:lpstr>
      <vt:lpstr>La actividad física y alimentos saludables. </vt:lpstr>
      <vt:lpstr>Actividad 1:  “Desafíos entre familiares” </vt:lpstr>
      <vt:lpstr>Presentación de PowerPoint</vt:lpstr>
      <vt:lpstr>Imágenes de ejemplos a las actividades  lúdicas y físicas. </vt:lpstr>
      <vt:lpstr>Vuelve nuevamente a la guía y responde.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higiene personal</dc:title>
  <dc:creator>Cuenta Microsoft</dc:creator>
  <cp:lastModifiedBy>Cuenta Microsoft</cp:lastModifiedBy>
  <cp:revision>171</cp:revision>
  <dcterms:created xsi:type="dcterms:W3CDTF">2020-03-21T01:23:08Z</dcterms:created>
  <dcterms:modified xsi:type="dcterms:W3CDTF">2020-06-17T13:48:52Z</dcterms:modified>
</cp:coreProperties>
</file>