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n°8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39119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las características del género narrativo y aplicar estos conceptos en el análisis de un texto.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Identificar, aplicar, analizar.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984B0-7832-42F0-A51B-498D9CC3E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156" y="52663"/>
            <a:ext cx="7523924" cy="397911"/>
          </a:xfrm>
        </p:spPr>
        <p:txBody>
          <a:bodyPr>
            <a:noAutofit/>
          </a:bodyPr>
          <a:lstStyle/>
          <a:p>
            <a:pPr algn="ctr"/>
            <a:r>
              <a:rPr lang="es-CL" sz="2800" dirty="0">
                <a:latin typeface="Bahnschrift SemiBold" panose="020B0502040204020203" pitchFamily="34" charset="0"/>
              </a:rPr>
              <a:t>¿Qué es el género narrativo?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F467FD14-A21C-491C-AE88-002ECB443E5E}"/>
              </a:ext>
            </a:extLst>
          </p:cNvPr>
          <p:cNvSpPr/>
          <p:nvPr/>
        </p:nvSpPr>
        <p:spPr>
          <a:xfrm>
            <a:off x="298172" y="465235"/>
            <a:ext cx="5227986" cy="10195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latin typeface="Comic Sans MS" panose="030F0702030302020204" pitchFamily="66" charset="0"/>
              </a:rPr>
              <a:t>El género narrativo es una expresión literaria que se caracteriza porque se relatan historias imaginarias y/o ficticias</a:t>
            </a:r>
            <a:r>
              <a:rPr lang="es-CL" sz="1600" b="1" dirty="0"/>
              <a:t>.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5411881-C36B-40FC-88CB-0613E9F22030}"/>
              </a:ext>
            </a:extLst>
          </p:cNvPr>
          <p:cNvSpPr/>
          <p:nvPr/>
        </p:nvSpPr>
        <p:spPr>
          <a:xfrm>
            <a:off x="5791199" y="450574"/>
            <a:ext cx="4890049" cy="10342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 el género narrativo, el mundo creado por el autor, presenta un</a:t>
            </a:r>
            <a:r>
              <a:rPr lang="es-CL" b="1" i="1" dirty="0"/>
              <a:t> </a:t>
            </a:r>
            <a:r>
              <a:rPr lang="es-CL" b="1" i="1" dirty="0">
                <a:latin typeface="Comic Sans MS" panose="030F0702030302020204" pitchFamily="66" charset="0"/>
              </a:rPr>
              <a:t>narrador</a:t>
            </a:r>
            <a:r>
              <a:rPr lang="es-CL" b="1" i="1" dirty="0"/>
              <a:t>, </a:t>
            </a:r>
            <a:r>
              <a:rPr lang="es-CL" b="1" i="1" dirty="0">
                <a:latin typeface="Comic Sans MS" panose="030F0702030302020204" pitchFamily="66" charset="0"/>
              </a:rPr>
              <a:t>personajes, espacio, tiempo y acontecimientos</a:t>
            </a:r>
            <a:r>
              <a:rPr lang="es-CL" b="1" i="1" dirty="0"/>
              <a:t>.</a:t>
            </a:r>
          </a:p>
        </p:txBody>
      </p:sp>
      <p:pic>
        <p:nvPicPr>
          <p:cNvPr id="1026" name="Picture 2" descr="Libro de dibujo, lectura, fotografía, leyendo, pájaro png | PNGWing">
            <a:extLst>
              <a:ext uri="{FF2B5EF4-FFF2-40B4-BE49-F238E27FC236}">
                <a16:creationId xmlns:a16="http://schemas.microsoft.com/office/drawing/2014/main" id="{ED126A81-98FB-4605-B04C-B14CC690C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825" y="115074"/>
            <a:ext cx="1143001" cy="144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F4B052DD-3B7A-45B8-8993-892B5AB70D3D}"/>
              </a:ext>
            </a:extLst>
          </p:cNvPr>
          <p:cNvSpPr/>
          <p:nvPr/>
        </p:nvSpPr>
        <p:spPr>
          <a:xfrm>
            <a:off x="119270" y="1563384"/>
            <a:ext cx="11953460" cy="4706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latin typeface="Comic Sans MS" panose="030F0702030302020204" pitchFamily="66" charset="0"/>
              </a:rPr>
              <a:t>En el género narrativo encontramos subgéneros, es decir, tipos de textos que pertenecen a él. En ocasiones nos referiremos a ellos como tipologías textuales. Estos son: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B901769D-6A93-46EB-B66E-FF6943355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99205"/>
              </p:ext>
            </p:extLst>
          </p:nvPr>
        </p:nvGraphicFramePr>
        <p:xfrm>
          <a:off x="298172" y="2112599"/>
          <a:ext cx="11595654" cy="3810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2906">
                  <a:extLst>
                    <a:ext uri="{9D8B030D-6E8A-4147-A177-3AD203B41FA5}">
                      <a16:colId xmlns:a16="http://schemas.microsoft.com/office/drawing/2014/main" val="1598614871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3383796348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val="1197895557"/>
                    </a:ext>
                  </a:extLst>
                </a:gridCol>
                <a:gridCol w="2425148">
                  <a:extLst>
                    <a:ext uri="{9D8B030D-6E8A-4147-A177-3AD203B41FA5}">
                      <a16:colId xmlns:a16="http://schemas.microsoft.com/office/drawing/2014/main" val="1105090474"/>
                    </a:ext>
                  </a:extLst>
                </a:gridCol>
                <a:gridCol w="1678608">
                  <a:extLst>
                    <a:ext uri="{9D8B030D-6E8A-4147-A177-3AD203B41FA5}">
                      <a16:colId xmlns:a16="http://schemas.microsoft.com/office/drawing/2014/main" val="2327102008"/>
                    </a:ext>
                  </a:extLst>
                </a:gridCol>
                <a:gridCol w="1932609">
                  <a:extLst>
                    <a:ext uri="{9D8B030D-6E8A-4147-A177-3AD203B41FA5}">
                      <a16:colId xmlns:a16="http://schemas.microsoft.com/office/drawing/2014/main" val="30595968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CUENTO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MITO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LEYENDA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FÁBULA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MICROCUENTO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NOVELA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157332"/>
                  </a:ext>
                </a:extLst>
              </a:tr>
              <a:tr h="117281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 una historia, con elementos reales y/o ficticios, cuyo propósito es entretener al lector.</a:t>
                      </a:r>
                    </a:p>
                    <a:p>
                      <a:pPr algn="ctr"/>
                      <a:r>
                        <a:rPr lang="es-CL" sz="1600" dirty="0"/>
                        <a:t>Pueden ser breves o extensas.</a:t>
                      </a:r>
                    </a:p>
                    <a:p>
                      <a:pPr algn="ctr"/>
                      <a:r>
                        <a:rPr lang="es-CL" sz="1600" dirty="0"/>
                        <a:t>Ocurre un conflicto y se desarrollan alrededor de él.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 un relato religioso y cultural, relacionado con griegos y romanos, cuyo propósito es explicar el origen humano, del mundo o de fenómenos. También suelen contar hazañas de grandes héroes.</a:t>
                      </a:r>
                    </a:p>
                    <a:p>
                      <a:pPr algn="ctr"/>
                      <a:r>
                        <a:rPr lang="es-CL" sz="1600" dirty="0"/>
                        <a:t>Los mitos son universales y entre sus personajes podemos encontrar dioses, semidioses, héroes y seres mitológicos.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 un relato propio de un pueblo (local), cuyo propósito es dar explicación a un fenómeno que es propio de ese lugar.</a:t>
                      </a:r>
                    </a:p>
                    <a:p>
                      <a:pPr algn="ctr"/>
                      <a:r>
                        <a:rPr lang="es-CL" sz="1600" dirty="0"/>
                        <a:t>Se cuentan de generación en generación.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 un relato breve cuyo propósito es dejar una moraleja o enseñanza.</a:t>
                      </a:r>
                    </a:p>
                    <a:p>
                      <a:pPr algn="ctr"/>
                      <a:r>
                        <a:rPr lang="es-CL" sz="1600" dirty="0"/>
                        <a:t>Los personajes se caracterizan por ser animales u objetos con características y actitudes humanas. Aunque también pueden aparecer humanos.</a:t>
                      </a:r>
                    </a:p>
                    <a:p>
                      <a:pPr algn="ctr"/>
                      <a:r>
                        <a:rPr lang="es-CL" sz="1600" dirty="0"/>
                        <a:t>La moraleja puede estar explícita al principio o al final, decirla un personaje o se puede inferir.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 un texto MUY breve, de no más de 100 palabras, con 1 o 2 personajes.</a:t>
                      </a:r>
                    </a:p>
                    <a:p>
                      <a:pPr algn="ctr"/>
                      <a:r>
                        <a:rPr lang="es-CL" sz="1600" dirty="0"/>
                        <a:t>El microcuento deja mucho a la imaginación y no siempre presenta inicio, desarrollo y desenlace.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La novela es un texto MUY extenso, que se divide por capítulos. Tiene diversos personajes y a lo largo de la historia se van presentando diversos conflictos.</a:t>
                      </a:r>
                    </a:p>
                    <a:p>
                      <a:pPr algn="ctr"/>
                      <a:r>
                        <a:rPr lang="es-CL" sz="1600" dirty="0"/>
                        <a:t>*LIBROS.</a:t>
                      </a:r>
                    </a:p>
                    <a:p>
                      <a:pPr algn="ctr"/>
                      <a:r>
                        <a:rPr lang="es-CL" sz="1600" dirty="0"/>
                        <a:t>Su propósito es fomentar el gusto por la lectura.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321082"/>
                  </a:ext>
                </a:extLst>
              </a:tr>
            </a:tbl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DA9D417-BD36-4E47-840A-EF7653FB4F68}"/>
              </a:ext>
            </a:extLst>
          </p:cNvPr>
          <p:cNvSpPr/>
          <p:nvPr/>
        </p:nvSpPr>
        <p:spPr>
          <a:xfrm>
            <a:off x="0" y="6001164"/>
            <a:ext cx="12192000" cy="741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latin typeface="Comic Sans MS" panose="030F0702030302020204" pitchFamily="66" charset="0"/>
              </a:rPr>
              <a:t>Los textos que pertenecen al género narrativo responden a la estructura: INICIO (Situación inicial), DESARROLLO (conflicto que debe ser resuelto) y DESENLACE (final). El momento de mayor tensión se denomina CLIMAX.</a:t>
            </a:r>
          </a:p>
          <a:p>
            <a:pPr algn="ctr"/>
            <a:r>
              <a:rPr lang="es-CL" sz="1600" b="1" dirty="0">
                <a:latin typeface="Comic Sans MS" panose="030F0702030302020204" pitchFamily="66" charset="0"/>
              </a:rPr>
              <a:t>En ocasiones, por ejemplo, en los microcuentos, no encontramos esta estructura, pero siguen siendo textos narrativos.</a:t>
            </a:r>
          </a:p>
        </p:txBody>
      </p:sp>
    </p:spTree>
    <p:extLst>
      <p:ext uri="{BB962C8B-B14F-4D97-AF65-F5344CB8AC3E}">
        <p14:creationId xmlns:p14="http://schemas.microsoft.com/office/powerpoint/2010/main" val="183834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1005714-F302-4898-AA0F-CA02F3CB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s-CL" sz="4000" dirty="0"/>
              <a:t>Hoy profundizaremos en el concepto de </a:t>
            </a:r>
            <a:r>
              <a:rPr lang="es-CL" sz="4000" b="1" dirty="0">
                <a:latin typeface="Comic Sans MS" panose="030F0702030302020204" pitchFamily="66" charset="0"/>
              </a:rPr>
              <a:t>Narrador.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758E-C1CE-4717-9EF4-26FD918F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86" y="2494450"/>
            <a:ext cx="4435963" cy="4087870"/>
          </a:xfrm>
        </p:spPr>
        <p:txBody>
          <a:bodyPr>
            <a:normAutofit fontScale="62500" lnSpcReduction="20000"/>
          </a:bodyPr>
          <a:lstStyle/>
          <a:p>
            <a:r>
              <a:rPr lang="es-CL" sz="3200" dirty="0"/>
              <a:t>El narrador es la voz ficticia </a:t>
            </a:r>
            <a:r>
              <a:rPr lang="es-ES" sz="3200" dirty="0"/>
              <a:t>que cuenta y relata sucesos, historias o anécdotas.</a:t>
            </a:r>
            <a:endParaRPr lang="es-CL" sz="3200" dirty="0"/>
          </a:p>
          <a:p>
            <a:r>
              <a:rPr lang="es-CL" sz="3200" dirty="0"/>
              <a:t>Es creado por el autor. Pero no es lo mismo autor que narrador.</a:t>
            </a:r>
          </a:p>
          <a:p>
            <a:pPr marL="0" indent="0">
              <a:buNone/>
            </a:pPr>
            <a:r>
              <a:rPr lang="es-CL" sz="3200" b="1" i="1" u="sng" dirty="0">
                <a:latin typeface="Bahnschrift SemiBold" panose="020B0502040204020203" pitchFamily="34" charset="0"/>
              </a:rPr>
              <a:t>Por ejemplo:</a:t>
            </a:r>
            <a:r>
              <a:rPr lang="es-CL" sz="3200" b="1" i="1" dirty="0">
                <a:latin typeface="Bahnschrift SemiBold" panose="020B0502040204020203" pitchFamily="34" charset="0"/>
              </a:rPr>
              <a:t> El autor del libro “La ladrona de  libros” es Markus </a:t>
            </a:r>
            <a:r>
              <a:rPr lang="es-CL" sz="3200" b="1" i="1" dirty="0" err="1">
                <a:latin typeface="Bahnschrift SemiBold" panose="020B0502040204020203" pitchFamily="34" charset="0"/>
              </a:rPr>
              <a:t>Zusak</a:t>
            </a:r>
            <a:r>
              <a:rPr lang="es-CL" sz="3200" b="1" i="1" dirty="0">
                <a:latin typeface="Bahnschrift SemiBold" panose="020B0502040204020203" pitchFamily="34" charset="0"/>
              </a:rPr>
              <a:t>, pero quien cuenta la historia es la muerte.</a:t>
            </a:r>
            <a:endParaRPr lang="es-CL" sz="3200" dirty="0"/>
          </a:p>
          <a:p>
            <a:r>
              <a:rPr lang="es-CL" sz="3200" dirty="0"/>
              <a:t>El tipo de narrador puede ir cambiando durante la historia o puede mantenerse.</a:t>
            </a:r>
          </a:p>
          <a:p>
            <a:r>
              <a:rPr lang="es-CL" sz="3200" dirty="0"/>
              <a:t>El narrador puede estar dentro o fuera de la historia; y según esto se clasifica en:</a:t>
            </a:r>
          </a:p>
          <a:p>
            <a:endParaRPr lang="es-CL" sz="2000" dirty="0"/>
          </a:p>
        </p:txBody>
      </p:sp>
      <p:pic>
        <p:nvPicPr>
          <p:cNvPr id="2050" name="Picture 2" descr="Dibujo para colorear de un libro (con imágenes) | Libro abierto ...">
            <a:extLst>
              <a:ext uri="{FF2B5EF4-FFF2-40B4-BE49-F238E27FC236}">
                <a16:creationId xmlns:a16="http://schemas.microsoft.com/office/drawing/2014/main" id="{84DDAEE3-8335-47F8-890D-23A450F29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49" y="2283741"/>
            <a:ext cx="6325203" cy="419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7E801A4-8D56-4204-993C-1E6D2008258D}"/>
              </a:ext>
            </a:extLst>
          </p:cNvPr>
          <p:cNvSpPr/>
          <p:nvPr/>
        </p:nvSpPr>
        <p:spPr>
          <a:xfrm>
            <a:off x="6333359" y="2932934"/>
            <a:ext cx="2173357" cy="21830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1.- Narrador protagonista.</a:t>
            </a:r>
          </a:p>
          <a:p>
            <a:pPr algn="ctr"/>
            <a:endParaRPr lang="es-CL" sz="2400" b="1" dirty="0"/>
          </a:p>
          <a:p>
            <a:pPr algn="ctr"/>
            <a:endParaRPr lang="es-CL" sz="2400" b="1" dirty="0"/>
          </a:p>
          <a:p>
            <a:pPr algn="ctr"/>
            <a:r>
              <a:rPr lang="es-CL" sz="2400" b="1" dirty="0"/>
              <a:t>2.- Narrador testigo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8C79353-6B30-43B7-9E00-C3B6282F1C8D}"/>
              </a:ext>
            </a:extLst>
          </p:cNvPr>
          <p:cNvSpPr/>
          <p:nvPr/>
        </p:nvSpPr>
        <p:spPr>
          <a:xfrm>
            <a:off x="8736267" y="2899415"/>
            <a:ext cx="2173357" cy="21830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3.- Narrador omnisciente</a:t>
            </a:r>
          </a:p>
          <a:p>
            <a:pPr algn="ctr"/>
            <a:endParaRPr lang="es-CL" sz="2400" b="1" dirty="0"/>
          </a:p>
          <a:p>
            <a:pPr algn="ctr"/>
            <a:endParaRPr lang="es-CL" sz="2400" b="1" dirty="0"/>
          </a:p>
          <a:p>
            <a:pPr algn="ctr"/>
            <a:r>
              <a:rPr lang="es-CL" sz="2400" b="1" dirty="0"/>
              <a:t>4.- Narrador 2° persona</a:t>
            </a:r>
          </a:p>
        </p:txBody>
      </p:sp>
    </p:spTree>
    <p:extLst>
      <p:ext uri="{BB962C8B-B14F-4D97-AF65-F5344CB8AC3E}">
        <p14:creationId xmlns:p14="http://schemas.microsoft.com/office/powerpoint/2010/main" val="358444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DDDEEC2-CBD5-4AB4-994B-95066BDD06F8}"/>
              </a:ext>
            </a:extLst>
          </p:cNvPr>
          <p:cNvSpPr/>
          <p:nvPr/>
        </p:nvSpPr>
        <p:spPr>
          <a:xfrm>
            <a:off x="331304" y="245165"/>
            <a:ext cx="5035826" cy="63676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3074" name="Picture 2" descr="El narrador omnisciente (tipos de narrador 2) | Literautas">
            <a:extLst>
              <a:ext uri="{FF2B5EF4-FFF2-40B4-BE49-F238E27FC236}">
                <a16:creationId xmlns:a16="http://schemas.microsoft.com/office/drawing/2014/main" id="{12A4FD67-0CAE-4AC7-BF6C-B235CFE22F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9" b="7734"/>
          <a:stretch/>
        </p:blipFill>
        <p:spPr bwMode="auto">
          <a:xfrm>
            <a:off x="3472059" y="3022607"/>
            <a:ext cx="1828826" cy="153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1363E96-EA56-4214-8F5D-C97D6F6DB59D}"/>
              </a:ext>
            </a:extLst>
          </p:cNvPr>
          <p:cNvSpPr txBox="1"/>
          <p:nvPr/>
        </p:nvSpPr>
        <p:spPr>
          <a:xfrm>
            <a:off x="1256431" y="282580"/>
            <a:ext cx="3339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omic Sans MS" panose="030F0702030302020204" pitchFamily="66" charset="0"/>
              </a:rPr>
              <a:t>Narrador omnisciente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4EB7F2-EB39-4A92-BC39-45CD486F31EB}"/>
              </a:ext>
            </a:extLst>
          </p:cNvPr>
          <p:cNvSpPr txBox="1"/>
          <p:nvPr/>
        </p:nvSpPr>
        <p:spPr>
          <a:xfrm>
            <a:off x="463827" y="744245"/>
            <a:ext cx="3790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Este tipo de narrador está fuera de la historia, no es personaje.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como un Dios que conoce la totalidad del mundo narrado.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No tiene límite de tiempo. Sabe lo que pasó, lo que pasa y lo que pasará.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Habla en tercera persona, es decir narra la historia de otros.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El omnisciente sabe lo que hacen, piensan, sienten y dicen los personajes.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489F7B-5B1B-450E-B08B-C2581115F5E4}"/>
              </a:ext>
            </a:extLst>
          </p:cNvPr>
          <p:cNvSpPr txBox="1"/>
          <p:nvPr/>
        </p:nvSpPr>
        <p:spPr>
          <a:xfrm>
            <a:off x="463827" y="4359965"/>
            <a:ext cx="49033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POR EJEMPLO:</a:t>
            </a:r>
          </a:p>
          <a:p>
            <a:pPr algn="ctr"/>
            <a:r>
              <a:rPr lang="es-ES" b="1" i="1" dirty="0"/>
              <a:t>El propio señor Wonka se había puesto de repente más excitado que de costumbre, y cualquiera podía ver fácilmente que ésta era su habitación favorita. Saltaba y brincaba entre las ollas y las máquinas como un niño entre sus regalos de Navidad, sin saber a dónde dirigirse primero.</a:t>
            </a:r>
            <a:endParaRPr lang="es-CL" b="1" i="1" dirty="0"/>
          </a:p>
          <a:p>
            <a:endParaRPr lang="es-CL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2DCDB8D-3B93-4018-8053-E20640571B86}"/>
              </a:ext>
            </a:extLst>
          </p:cNvPr>
          <p:cNvSpPr/>
          <p:nvPr/>
        </p:nvSpPr>
        <p:spPr>
          <a:xfrm>
            <a:off x="6105920" y="326827"/>
            <a:ext cx="4033712" cy="56764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30DB91-D59B-472A-AB38-6B55D68A1034}"/>
              </a:ext>
            </a:extLst>
          </p:cNvPr>
          <p:cNvSpPr txBox="1"/>
          <p:nvPr/>
        </p:nvSpPr>
        <p:spPr>
          <a:xfrm>
            <a:off x="6159734" y="715399"/>
            <a:ext cx="40337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Comic Sans MS" panose="030F0702030302020204" pitchFamily="66" charset="0"/>
              </a:rPr>
              <a:t>Narrador protagonista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dirty="0"/>
              <a:t>Es el narrador que cuenta su propia historia, es decir, narra en primera persona. Es el protagonista de la historia.</a:t>
            </a:r>
            <a:endParaRPr lang="es-CL" dirty="0">
              <a:latin typeface="Comic Sans MS" panose="030F0702030302020204" pitchFamily="66" charset="0"/>
            </a:endParaRPr>
          </a:p>
          <a:p>
            <a:r>
              <a:rPr lang="es-CL" b="1" i="1" dirty="0"/>
              <a:t>Por ejemplo:</a:t>
            </a:r>
          </a:p>
          <a:p>
            <a:r>
              <a:rPr lang="es-ES" b="1" i="1" dirty="0"/>
              <a:t>Yo tenía en mi laboratorio un frasco con un invento. Era hecho de muchas cosas y, entre otras, tenía dos cajas de cabezas de fósforos, </a:t>
            </a:r>
            <a:r>
              <a:rPr lang="es-ES" b="1" i="1" dirty="0" err="1"/>
              <a:t>Rinso</a:t>
            </a:r>
            <a:r>
              <a:rPr lang="es-ES" b="1" i="1" dirty="0"/>
              <a:t>, miel de abeja, un poco de aceite, crema para la cara y pólvora.</a:t>
            </a:r>
          </a:p>
          <a:p>
            <a:r>
              <a:rPr lang="es-ES" b="1" i="1" dirty="0"/>
              <a:t>La idea mía era ver lo que resultaba y por eso hice con él un sándwich para algún ratón goloso.</a:t>
            </a:r>
          </a:p>
          <a:p>
            <a:r>
              <a:rPr lang="es-ES" b="1" i="1" dirty="0"/>
              <a:t>Lo dejé sobre mi velador, pero cuando volví, no estaba.</a:t>
            </a:r>
            <a:endParaRPr lang="es-CL" b="1" i="1" dirty="0"/>
          </a:p>
        </p:txBody>
      </p:sp>
      <p:pic>
        <p:nvPicPr>
          <p:cNvPr id="3076" name="Picture 4" descr="Dibujo para colorear Coco : Miguel 7">
            <a:extLst>
              <a:ext uri="{FF2B5EF4-FFF2-40B4-BE49-F238E27FC236}">
                <a16:creationId xmlns:a16="http://schemas.microsoft.com/office/drawing/2014/main" id="{9E09E926-BC59-4214-A6FC-77E5250D7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848" y="744245"/>
            <a:ext cx="1589084" cy="525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5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057E40B-A602-49DA-BCF0-4116FFABAC16}"/>
              </a:ext>
            </a:extLst>
          </p:cNvPr>
          <p:cNvSpPr/>
          <p:nvPr/>
        </p:nvSpPr>
        <p:spPr>
          <a:xfrm>
            <a:off x="322153" y="188976"/>
            <a:ext cx="6644391" cy="30611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43E029C-700C-477A-BD2F-F9C26064EE48}"/>
              </a:ext>
            </a:extLst>
          </p:cNvPr>
          <p:cNvSpPr/>
          <p:nvPr/>
        </p:nvSpPr>
        <p:spPr>
          <a:xfrm>
            <a:off x="5189799" y="3429000"/>
            <a:ext cx="6644391" cy="33287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5EADABE-FF78-418C-93F7-2203ED01AD3A}"/>
              </a:ext>
            </a:extLst>
          </p:cNvPr>
          <p:cNvSpPr txBox="1"/>
          <p:nvPr/>
        </p:nvSpPr>
        <p:spPr>
          <a:xfrm>
            <a:off x="5322320" y="3429000"/>
            <a:ext cx="637934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Comic Sans MS" panose="030F0702030302020204" pitchFamily="66" charset="0"/>
              </a:rPr>
              <a:t>Narrador 2° persona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dirty="0"/>
              <a:t>Es el narrador que narra con un estilo que pareciera que está hablando al lector.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i="1" dirty="0"/>
              <a:t>A veces el narrador es protagonista, testigo u omnisciente y se cambia, por una par de líneas, a 2° persona, creando una complicidad con el lector.</a:t>
            </a:r>
          </a:p>
          <a:p>
            <a:endParaRPr lang="es-CL" b="1" i="1" dirty="0"/>
          </a:p>
          <a:p>
            <a:r>
              <a:rPr lang="es-CL" b="1" i="1" dirty="0"/>
              <a:t>Por ejemplo:</a:t>
            </a:r>
          </a:p>
          <a:p>
            <a:r>
              <a:rPr lang="es-CL" b="1" i="1" dirty="0"/>
              <a:t>Si me sincero contigo, no recuerdo la primera vez que vi un globo. ¿Tú lo recuerdas?. Solo se que si lo pinchas, explota y, en ocasiones, eso provoca susto o llanto.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C6ECC1-EAF9-4ACB-B187-42B6F9BAD18B}"/>
              </a:ext>
            </a:extLst>
          </p:cNvPr>
          <p:cNvSpPr txBox="1"/>
          <p:nvPr/>
        </p:nvSpPr>
        <p:spPr>
          <a:xfrm>
            <a:off x="322153" y="163310"/>
            <a:ext cx="674283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Comic Sans MS" panose="030F0702030302020204" pitchFamily="66" charset="0"/>
              </a:rPr>
              <a:t>Narrador testigo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dirty="0"/>
              <a:t>Este narrador es un personaje de la historia (no el principal) y cuenta la historia del protagonista.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dirty="0"/>
              <a:t>Puede narrar en primera o tercera persona.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dirty="0"/>
              <a:t>Su narración se limita a lo que observa, escucha o le cuentan; no sabe del tiempo ni los pensamientos de los personajes a no ser que ellos se lo digan.</a:t>
            </a:r>
          </a:p>
          <a:p>
            <a:r>
              <a:rPr lang="es-CL" b="1" i="1" dirty="0"/>
              <a:t>Por ejemplo:</a:t>
            </a:r>
          </a:p>
          <a:p>
            <a:r>
              <a:rPr lang="es-CL" b="1" i="1" dirty="0"/>
              <a:t>Jorge estuvo sentado en la banca durante unos minutos, sosteniendo una rosa en su mano derecha y acariciando a un perrito con la otra.</a:t>
            </a:r>
          </a:p>
        </p:txBody>
      </p:sp>
      <p:pic>
        <p:nvPicPr>
          <p:cNvPr id="4098" name="Picture 2" descr="Ilustración de Libro De Dibujos Animados Hablando y más Vectores ...">
            <a:extLst>
              <a:ext uri="{FF2B5EF4-FFF2-40B4-BE49-F238E27FC236}">
                <a16:creationId xmlns:a16="http://schemas.microsoft.com/office/drawing/2014/main" id="{1F7887C1-BB84-45B4-942B-422F91D7D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10" y="3607839"/>
            <a:ext cx="2744806" cy="273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l narrador testigo (tipos de narrador 4) | Literautas">
            <a:extLst>
              <a:ext uri="{FF2B5EF4-FFF2-40B4-BE49-F238E27FC236}">
                <a16:creationId xmlns:a16="http://schemas.microsoft.com/office/drawing/2014/main" id="{B64C3C0B-9FB9-4331-88C1-7363E5379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592" y="269351"/>
            <a:ext cx="3189633" cy="272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101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1060</Words>
  <Application>Microsoft Office PowerPoint</Application>
  <PresentationFormat>Panorámica</PresentationFormat>
  <Paragraphs>76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Albertus Extra Bold</vt:lpstr>
      <vt:lpstr>Algerian</vt:lpstr>
      <vt:lpstr>Arial</vt:lpstr>
      <vt:lpstr>Bahnschrift SemiBold</vt:lpstr>
      <vt:lpstr>Bodoni</vt:lpstr>
      <vt:lpstr>Calibri</vt:lpstr>
      <vt:lpstr>Calibri Light</vt:lpstr>
      <vt:lpstr>Comic Sans MS</vt:lpstr>
      <vt:lpstr>Wingdings</vt:lpstr>
      <vt:lpstr>Tema de Office</vt:lpstr>
      <vt:lpstr>  MATERIAL DE APOYO Unidad 1 guía n°8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¿Qué es el género narrativo?</vt:lpstr>
      <vt:lpstr>Hoy profundizaremos en el concepto de Narrador.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n°8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12</cp:revision>
  <dcterms:created xsi:type="dcterms:W3CDTF">2020-05-20T01:07:40Z</dcterms:created>
  <dcterms:modified xsi:type="dcterms:W3CDTF">2020-05-20T02:41:31Z</dcterms:modified>
</cp:coreProperties>
</file>