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3" r:id="rId6"/>
    <p:sldId id="262" r:id="rId7"/>
    <p:sldId id="265" r:id="rId8"/>
    <p:sldId id="266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 autoAdjust="0"/>
    <p:restoredTop sz="94660"/>
  </p:normalViewPr>
  <p:slideViewPr>
    <p:cSldViewPr snapToGrid="0">
      <p:cViewPr varScale="1">
        <p:scale>
          <a:sx n="72" d="100"/>
          <a:sy n="72" d="100"/>
        </p:scale>
        <p:origin x="3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0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5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1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1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09-06-2020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palominos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gJfaGaXlR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de stock (libre de regalías) sobre La escuela proporcio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1219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14792" y="1053661"/>
            <a:ext cx="9360418" cy="453576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br>
              <a:rPr lang="es-ES" b="1" dirty="0"/>
            </a:br>
            <a:br>
              <a:rPr lang="es-ES" b="1" dirty="0"/>
            </a:br>
            <a:r>
              <a:rPr lang="es-ES" b="1" dirty="0"/>
              <a:t>MATERIAL DE APOYO</a:t>
            </a:r>
            <a:br>
              <a:rPr lang="es-ES" b="1" dirty="0"/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1 guía n°10</a:t>
            </a:r>
            <a:b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5to básico</a:t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consultas sobre la asignatura o las guías de aprendizaje, escribe al correo: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marjorie.palominos@colegio-mineralelteniente.cl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Tablero para colorear imágenes de stock, dibujos golondri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" y="237856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5764" y="0"/>
            <a:ext cx="10570980" cy="2859112"/>
          </a:xfrm>
        </p:spPr>
        <p:txBody>
          <a:bodyPr>
            <a:normAutofit/>
          </a:bodyPr>
          <a:lstStyle/>
          <a:p>
            <a:r>
              <a:rPr lang="es-ES" noProof="1"/>
              <a:t>Recuerda que en tu cuaderno </a:t>
            </a:r>
            <a:r>
              <a:rPr lang="es-ES" b="1" u="sng" noProof="1">
                <a:latin typeface="Albertus Extra Bold" panose="020E0802040304020204" pitchFamily="34" charset="0"/>
              </a:rPr>
              <a:t>siempre</a:t>
            </a:r>
            <a:r>
              <a:rPr lang="es-ES" b="1" noProof="1">
                <a:latin typeface="Albertus Extra Bold" panose="020E0802040304020204" pitchFamily="34" charset="0"/>
              </a:rPr>
              <a:t> </a:t>
            </a:r>
            <a:r>
              <a:rPr lang="es-ES" noProof="1"/>
              <a:t>debes anotar la </a:t>
            </a:r>
            <a:r>
              <a:rPr lang="es-ES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graphicFrame>
        <p:nvGraphicFramePr>
          <p:cNvPr id="7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26815"/>
              </p:ext>
            </p:extLst>
          </p:nvPr>
        </p:nvGraphicFramePr>
        <p:xfrm>
          <a:off x="4454167" y="2079937"/>
          <a:ext cx="6145145" cy="2504942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08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48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OBJETIVO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s-CL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un texto narrativo e identificar el ambiente en que se desarrolla la historia (OA4)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HABILIDAD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Analizar, identificar, leer, comprender.</a:t>
                      </a: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ACTITUD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00582" y="5118493"/>
            <a:ext cx="6452316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B05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226215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692447-F191-43EF-B80D-4EA908CE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 err="1">
                <a:solidFill>
                  <a:srgbClr val="FFFFFF"/>
                </a:solidFill>
              </a:rPr>
              <a:t>Elige</a:t>
            </a:r>
            <a:r>
              <a:rPr lang="en-US" sz="3800" dirty="0">
                <a:solidFill>
                  <a:srgbClr val="FFFFFF"/>
                </a:solidFill>
              </a:rPr>
              <a:t> una imagen y </a:t>
            </a:r>
            <a:r>
              <a:rPr lang="en-US" sz="3800" dirty="0" err="1">
                <a:solidFill>
                  <a:srgbClr val="FFFFFF"/>
                </a:solidFill>
              </a:rPr>
              <a:t>responde</a:t>
            </a:r>
            <a:r>
              <a:rPr lang="en-US" sz="3800" dirty="0">
                <a:solidFill>
                  <a:srgbClr val="FFFFFF"/>
                </a:solidFill>
              </a:rPr>
              <a:t> la </a:t>
            </a:r>
            <a:r>
              <a:rPr lang="en-US" sz="3800" dirty="0" err="1">
                <a:solidFill>
                  <a:srgbClr val="FFFFFF"/>
                </a:solidFill>
              </a:rPr>
              <a:t>pregunta</a:t>
            </a:r>
            <a:r>
              <a:rPr lang="en-US" sz="3800" dirty="0">
                <a:solidFill>
                  <a:srgbClr val="FFFFFF"/>
                </a:solidFill>
              </a:rPr>
              <a:t> 1 de la </a:t>
            </a:r>
            <a:r>
              <a:rPr lang="en-US" sz="3800" dirty="0" err="1">
                <a:solidFill>
                  <a:srgbClr val="FFFFFF"/>
                </a:solidFill>
              </a:rPr>
              <a:t>guía</a:t>
            </a:r>
            <a:r>
              <a:rPr lang="en-US" sz="38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2" name="Picture 4" descr="Ciudad De Noche | Vectores, Fotos de Stock y PSD Gratis">
            <a:extLst>
              <a:ext uri="{FF2B5EF4-FFF2-40B4-BE49-F238E27FC236}">
                <a16:creationId xmlns:a16="http://schemas.microsoft.com/office/drawing/2014/main" id="{930D005D-26FE-4630-84BC-423767739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" y="593745"/>
            <a:ext cx="3425609" cy="342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ómo es vivir un año en el espacio?">
            <a:extLst>
              <a:ext uri="{FF2B5EF4-FFF2-40B4-BE49-F238E27FC236}">
                <a16:creationId xmlns:a16="http://schemas.microsoft.com/office/drawing/2014/main" id="{4E32293E-62C3-4B22-94F5-091556FB4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729" y="1164969"/>
            <a:ext cx="3433324" cy="228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E6420D38-C0C6-4D56-8D6A-C91989C4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332411"/>
            <a:ext cx="3423916" cy="3992904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31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166BE-FCDB-47F3-9630-015E4A9A5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s-CL" sz="3300" b="1" i="1" u="sng">
                <a:latin typeface="Cavolini" panose="020B0502040204020203" pitchFamily="66" charset="0"/>
                <a:cs typeface="Cavolini" panose="020B0502040204020203" pitchFamily="66" charset="0"/>
              </a:rPr>
              <a:t>El espacio-ambiente en los textos narrativos.</a:t>
            </a:r>
          </a:p>
        </p:txBody>
      </p:sp>
      <p:pic>
        <p:nvPicPr>
          <p:cNvPr id="1026" name="Picture 2" descr="Llegarán Elsa, Rapunzel y Peter Pan a Tokyo DisneySea - TCZ - The ...">
            <a:extLst>
              <a:ext uri="{FF2B5EF4-FFF2-40B4-BE49-F238E27FC236}">
                <a16:creationId xmlns:a16="http://schemas.microsoft.com/office/drawing/2014/main" id="{1DB61B38-BF02-4054-B313-170D481AF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4" b="14459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EC58E6-2C4D-49BA-9C16-5C5E2568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endParaRPr lang="es-CL" sz="1500"/>
          </a:p>
          <a:p>
            <a:r>
              <a:rPr lang="es-CL" sz="1500"/>
              <a:t>El espacio o ambiente corresponde al lugar donde ocurre la historia. </a:t>
            </a:r>
          </a:p>
          <a:p>
            <a:pPr marL="0" indent="0">
              <a:buNone/>
            </a:pPr>
            <a:endParaRPr lang="es-CL" sz="1500"/>
          </a:p>
          <a:p>
            <a:r>
              <a:rPr lang="es-CL" sz="1500"/>
              <a:t>Sin embargo, el espacio narrativo no solo incluye el lugar, sino que también la atmósfera espiritual y la realidad que se cuenta en la narración.</a:t>
            </a:r>
          </a:p>
          <a:p>
            <a:pPr marL="0" indent="0">
              <a:buNone/>
            </a:pPr>
            <a:endParaRPr lang="es-CL" sz="1500"/>
          </a:p>
          <a:p>
            <a:r>
              <a:rPr lang="es-CL" sz="1500"/>
              <a:t>Para identificar el ambiente debo prestar atención a los acontecimientos y encontrar las pistas que me ayuden a saberlo.</a:t>
            </a:r>
          </a:p>
          <a:p>
            <a:pPr marL="0" indent="0">
              <a:buNone/>
            </a:pPr>
            <a:endParaRPr lang="es-CL" sz="1500"/>
          </a:p>
        </p:txBody>
      </p:sp>
    </p:spTree>
    <p:extLst>
      <p:ext uri="{BB962C8B-B14F-4D97-AF65-F5344CB8AC3E}">
        <p14:creationId xmlns:p14="http://schemas.microsoft.com/office/powerpoint/2010/main" val="27232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59B1EC-B38B-489C-BB0D-980DBFBB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2" y="487273"/>
            <a:ext cx="11751238" cy="136110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s-ES" sz="5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Podemos identificar tres tipos de ambientes: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0D264597-82FD-4E35-AD20-5D57AD62C44F}"/>
              </a:ext>
            </a:extLst>
          </p:cNvPr>
          <p:cNvSpPr/>
          <p:nvPr/>
        </p:nvSpPr>
        <p:spPr>
          <a:xfrm>
            <a:off x="1370152" y="1695455"/>
            <a:ext cx="2833141" cy="18737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CL" sz="3600" dirty="0">
                <a:latin typeface="Cavolini" panose="03000502040302020204" pitchFamily="66" charset="0"/>
                <a:cs typeface="Cavolini" panose="03000502040302020204" pitchFamily="66" charset="0"/>
              </a:rPr>
              <a:t>FÍSICO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91D7D64-9E1D-4988-9B91-82C4A2BC4630}"/>
              </a:ext>
            </a:extLst>
          </p:cNvPr>
          <p:cNvSpPr/>
          <p:nvPr/>
        </p:nvSpPr>
        <p:spPr>
          <a:xfrm>
            <a:off x="7813509" y="1695456"/>
            <a:ext cx="3710624" cy="18737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SOCIAL Y CULTURAL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75A5EE5-83E5-445D-912F-1433DC027F4A}"/>
              </a:ext>
            </a:extLst>
          </p:cNvPr>
          <p:cNvSpPr/>
          <p:nvPr/>
        </p:nvSpPr>
        <p:spPr>
          <a:xfrm>
            <a:off x="3795010" y="1695456"/>
            <a:ext cx="4601980" cy="187377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s-CL" sz="3200" dirty="0">
                <a:latin typeface="Cavolini" panose="03000502040302020204" pitchFamily="66" charset="0"/>
                <a:cs typeface="Cavolini" panose="03000502040302020204" pitchFamily="66" charset="0"/>
              </a:rPr>
              <a:t>PSICOLÓGICO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2137270-0A20-42F0-8D21-A8F4AE7E23B6}"/>
              </a:ext>
            </a:extLst>
          </p:cNvPr>
          <p:cNvSpPr txBox="1"/>
          <p:nvPr/>
        </p:nvSpPr>
        <p:spPr>
          <a:xfrm>
            <a:off x="715618" y="4199458"/>
            <a:ext cx="10986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/>
              <a:t>EN UN TEXTO SE ENCUENTRAN LOS TRES TIPOS DE AMBIENTE, INCLUSO, ESTOS NO VAN POR SEPARADO. </a:t>
            </a:r>
          </a:p>
          <a:p>
            <a:endParaRPr lang="es-CL" sz="2000" dirty="0"/>
          </a:p>
          <a:p>
            <a:r>
              <a:rPr lang="es-CL" sz="2000" dirty="0"/>
              <a:t>Además, el ambiente puede ir cambiando durante la historia, es decir, podemos ir encontrando diferentes a medida que avanzamos.</a:t>
            </a:r>
          </a:p>
          <a:p>
            <a:endParaRPr lang="es-CL" sz="2000" dirty="0"/>
          </a:p>
          <a:p>
            <a:r>
              <a:rPr lang="es-CL" sz="2000" dirty="0"/>
              <a:t>SUGERENCIA DE VIDEO COMPLEMENTARIO:</a:t>
            </a:r>
          </a:p>
          <a:p>
            <a:r>
              <a:rPr lang="es-CL" sz="2000" dirty="0">
                <a:hlinkClick r:id="rId2"/>
              </a:rPr>
              <a:t>https://www.youtube.com/watch?v=sgJfaGaXlR0</a:t>
            </a: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192333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Bosque encantado">
            <a:extLst>
              <a:ext uri="{FF2B5EF4-FFF2-40B4-BE49-F238E27FC236}">
                <a16:creationId xmlns:a16="http://schemas.microsoft.com/office/drawing/2014/main" id="{5E11F6D1-96CF-4FBD-9346-16D2FDAE9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r="-2" b="6151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oogle te convierte en crítico de cine con su nueva función - AS.com">
            <a:extLst>
              <a:ext uri="{FF2B5EF4-FFF2-40B4-BE49-F238E27FC236}">
                <a16:creationId xmlns:a16="http://schemas.microsoft.com/office/drawing/2014/main" id="{03D44464-357F-4699-8503-581826030E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3" r="-2" b="-2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Freeform: Shape 140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968D0-5AC6-4D7C-9B21-6A6B7189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s-CL" sz="3400" b="1" u="sng">
                <a:latin typeface="Cavolini" panose="03000502040302020204" pitchFamily="66" charset="0"/>
                <a:cs typeface="Cavolini" panose="03000502040302020204" pitchFamily="66" charset="0"/>
              </a:rPr>
              <a:t>ESPACIO FÍSICO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778BD-A195-4543-A23D-E2189956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s-ES" sz="1700"/>
              <a:t>Es el lugar o los lugares donde ocurren los hechos. </a:t>
            </a:r>
          </a:p>
          <a:p>
            <a:r>
              <a:rPr lang="es-ES" sz="1700"/>
              <a:t>Puede ser un espacio abierto (natural, urbano, rural, marítimo); Por ejemplo, la playa, un bosque, la selva, el océano, entre otros.</a:t>
            </a:r>
          </a:p>
          <a:p>
            <a:r>
              <a:rPr lang="es-ES" sz="1700"/>
              <a:t>También puede ser un espacio cerrado: el interior de una casa, un cine, un bar, una escuela, etc. </a:t>
            </a:r>
          </a:p>
          <a:p>
            <a:r>
              <a:rPr lang="es-ES" sz="1700"/>
              <a:t>El espacio físico se presenta por medio de descripciones, es decir podemos leer o decir dónde están, todo lo que se ve allí, lo que se escucha, lo que se huele, quiénes están, etc.</a:t>
            </a:r>
          </a:p>
        </p:txBody>
      </p:sp>
    </p:spTree>
    <p:extLst>
      <p:ext uri="{BB962C8B-B14F-4D97-AF65-F5344CB8AC3E}">
        <p14:creationId xmlns:p14="http://schemas.microsoft.com/office/powerpoint/2010/main" val="47812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82B6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C968D0-5AC6-4D7C-9B21-6A6B7189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s-CL" b="1" u="sng">
                <a:solidFill>
                  <a:srgbClr val="FFFF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ESPACIO PSICOLÓGICO</a:t>
            </a:r>
          </a:p>
        </p:txBody>
      </p:sp>
      <p:pic>
        <p:nvPicPr>
          <p:cNvPr id="4098" name="Picture 2" descr="El uso de &quot;Intensamente&quot; para construir... - Fundación para la ...">
            <a:extLst>
              <a:ext uri="{FF2B5EF4-FFF2-40B4-BE49-F238E27FC236}">
                <a16:creationId xmlns:a16="http://schemas.microsoft.com/office/drawing/2014/main" id="{3AD1A949-2656-43B2-8D55-A39122CA6F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r="4009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778BD-A195-4543-A23D-E2189956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21732"/>
            <a:ext cx="4329798" cy="6536267"/>
          </a:xfrm>
        </p:spPr>
        <p:txBody>
          <a:bodyPr anchor="ctr">
            <a:normAutofit/>
          </a:bodyPr>
          <a:lstStyle/>
          <a:p>
            <a:r>
              <a:rPr lang="es-ES" sz="1800" dirty="0">
                <a:solidFill>
                  <a:srgbClr val="FFFFFF"/>
                </a:solidFill>
              </a:rPr>
              <a:t>Es la atmósfera espiritual que envuelve a los personajes o la historia.</a:t>
            </a:r>
          </a:p>
          <a:p>
            <a:r>
              <a:rPr lang="es-ES" sz="1800" dirty="0">
                <a:solidFill>
                  <a:srgbClr val="FFFFFF"/>
                </a:solidFill>
              </a:rPr>
              <a:t>Estos sentimientos y emociones que se sienten en el momento que está ocurriendo pueden estar escritos en la historia o tú puedes inferirlos según lo que está pasando. </a:t>
            </a:r>
            <a:r>
              <a:rPr lang="es-ES" sz="1800" b="1" u="sng" dirty="0">
                <a:solidFill>
                  <a:srgbClr val="FFFFFF"/>
                </a:solidFill>
              </a:rPr>
              <a:t>Se relaciona con los personajes y la situación.</a:t>
            </a:r>
          </a:p>
          <a:p>
            <a:r>
              <a:rPr lang="es-ES" sz="1800" dirty="0">
                <a:solidFill>
                  <a:srgbClr val="FFFFFF"/>
                </a:solidFill>
              </a:rPr>
              <a:t>Por ejemplo: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FFFFFF"/>
                </a:solidFill>
              </a:rPr>
              <a:t>Todos reían y gritaban  para alentar a sus compañeros. Todos querían ganar las olimpiadas de ese año.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FFFFFF"/>
                </a:solidFill>
              </a:rPr>
              <a:t>AMBIENTE PSICOLÓGICO: ALEGRÍA, EUFORIA, COMPETITIVO, </a:t>
            </a:r>
            <a:r>
              <a:rPr lang="es-ES" sz="1800" dirty="0" err="1">
                <a:solidFill>
                  <a:srgbClr val="FFFFFF"/>
                </a:solidFill>
              </a:rPr>
              <a:t>étc</a:t>
            </a:r>
            <a:r>
              <a:rPr lang="es-ES" sz="1800" dirty="0">
                <a:solidFill>
                  <a:srgbClr val="FFFFFF"/>
                </a:solidFill>
              </a:rPr>
              <a:t>. </a:t>
            </a:r>
          </a:p>
          <a:p>
            <a:pPr marL="0" indent="0">
              <a:buNone/>
            </a:pPr>
            <a:r>
              <a:rPr lang="es-ES" sz="1800" dirty="0">
                <a:solidFill>
                  <a:srgbClr val="FFFFFF"/>
                </a:solidFill>
              </a:rPr>
              <a:t>Se sentía el nerviosismo de los corredores, porque tenían la responsabilidad de hacer a sus amigos ganadores.</a:t>
            </a:r>
          </a:p>
          <a:p>
            <a:pPr marL="0" indent="0">
              <a:buNone/>
            </a:pPr>
            <a:endParaRPr lang="es-ES" sz="1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sz="1800" dirty="0">
                <a:solidFill>
                  <a:srgbClr val="FFFFFF"/>
                </a:solidFill>
              </a:rPr>
              <a:t>AMBIENTE PSICOLÓGICO: NERVIOSISMO, PRESIÓN.</a:t>
            </a:r>
          </a:p>
          <a:p>
            <a:pPr marL="0" indent="0">
              <a:buNone/>
            </a:pPr>
            <a:endParaRPr lang="es-E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20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6" name="Picture 19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C968D0-5AC6-4D7C-9B21-6A6B7189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616" y="180205"/>
            <a:ext cx="4977976" cy="1454051"/>
          </a:xfrm>
        </p:spPr>
        <p:txBody>
          <a:bodyPr>
            <a:normAutofit/>
          </a:bodyPr>
          <a:lstStyle/>
          <a:p>
            <a:r>
              <a:rPr lang="es-CL" sz="4100" b="1" u="sng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ESPACIO SOCIAL Y CULTURAL</a:t>
            </a:r>
          </a:p>
        </p:txBody>
      </p:sp>
      <p:sp>
        <p:nvSpPr>
          <p:cNvPr id="512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122" name="Picture 2" descr="sociedad cultura – sociedad del conocimiento">
            <a:extLst>
              <a:ext uri="{FF2B5EF4-FFF2-40B4-BE49-F238E27FC236}">
                <a16:creationId xmlns:a16="http://schemas.microsoft.com/office/drawing/2014/main" id="{6A2ED9FC-400E-459F-AA95-26B619EDD7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" r="-3" b="-3"/>
          <a:stretch/>
        </p:blipFill>
        <p:spPr bwMode="auto"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8778BD-A195-4543-A23D-E21899566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907231"/>
            <a:ext cx="6433923" cy="5508559"/>
          </a:xfrm>
        </p:spPr>
        <p:txBody>
          <a:bodyPr anchor="ctr">
            <a:normAutofit/>
          </a:bodyPr>
          <a:lstStyle/>
          <a:p>
            <a:r>
              <a:rPr lang="es-ES" sz="1600" dirty="0">
                <a:solidFill>
                  <a:srgbClr val="000000"/>
                </a:solidFill>
              </a:rPr>
              <a:t>Se refiere al entorno cultural, religioso, económico, moral o social en el que se desarrolla la acción narrada. </a:t>
            </a:r>
          </a:p>
          <a:p>
            <a:r>
              <a:rPr lang="es-ES" sz="1600" dirty="0">
                <a:solidFill>
                  <a:srgbClr val="000000"/>
                </a:solidFill>
              </a:rPr>
              <a:t>Los personajes tienen un nivel intelectual, cultura, pertenecen o se agrupan en sectores sociales y manifiestan determinadas ideas religiosas o políticas (sus creencias, sus leyes, su moneda, etc.)</a:t>
            </a:r>
          </a:p>
          <a:p>
            <a:endParaRPr lang="es-ES" sz="1600" dirty="0">
              <a:solidFill>
                <a:srgbClr val="000000"/>
              </a:solidFill>
            </a:endParaRPr>
          </a:p>
          <a:p>
            <a:r>
              <a:rPr lang="es-ES" sz="1600" dirty="0">
                <a:solidFill>
                  <a:srgbClr val="000000"/>
                </a:solidFill>
              </a:rPr>
              <a:t>Por ejemplo:</a:t>
            </a:r>
          </a:p>
          <a:p>
            <a:pPr marL="0" indent="0">
              <a:buNone/>
            </a:pPr>
            <a:r>
              <a:rPr lang="es-ES" sz="1600" dirty="0">
                <a:solidFill>
                  <a:srgbClr val="000000"/>
                </a:solidFill>
              </a:rPr>
              <a:t>El juez decidió que el hombre debería pagar 2 monedas de oro por haber robado un pan. Aunque el hombre era inocente, las pagó porque así salvaría al niño que pedía limosnas fuera de la iglesia y a él le sobraba el dinero.</a:t>
            </a:r>
          </a:p>
          <a:p>
            <a:pPr marL="0" indent="0">
              <a:buNone/>
            </a:pPr>
            <a:endParaRPr lang="es-E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s-ES" sz="1600" b="1" i="1" u="sng" dirty="0">
                <a:solidFill>
                  <a:srgbClr val="000000"/>
                </a:solidFill>
              </a:rPr>
              <a:t>ESPACIO SOCIOCULTURAL: </a:t>
            </a:r>
            <a:r>
              <a:rPr lang="es-ES" sz="1600" dirty="0">
                <a:solidFill>
                  <a:srgbClr val="000000"/>
                </a:solidFill>
              </a:rPr>
              <a:t>PODEMOS SEÑALAR QUE HABÍA RICOS Y POBRES, QUE HAY LEYES Y QUIEN LAS HACE CUMPLIR ES UN JUEZ; QUE UTILIZAN MONEDAS DE ORO Y QUE HAY CREYENTES.</a:t>
            </a:r>
          </a:p>
        </p:txBody>
      </p:sp>
    </p:spTree>
    <p:extLst>
      <p:ext uri="{BB962C8B-B14F-4D97-AF65-F5344CB8AC3E}">
        <p14:creationId xmlns:p14="http://schemas.microsoft.com/office/powerpoint/2010/main" val="3868540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635</Words>
  <Application>Microsoft Office PowerPoint</Application>
  <PresentationFormat>Panorámica</PresentationFormat>
  <Paragraphs>49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Albertus Extra Bold</vt:lpstr>
      <vt:lpstr>Algerian</vt:lpstr>
      <vt:lpstr>Arial</vt:lpstr>
      <vt:lpstr>Bodoni</vt:lpstr>
      <vt:lpstr>Calibri</vt:lpstr>
      <vt:lpstr>Calibri Light</vt:lpstr>
      <vt:lpstr>Cavolini</vt:lpstr>
      <vt:lpstr>Tema de Office</vt:lpstr>
      <vt:lpstr>  MATERIAL DE APOYO Unidad 1 guía n°10 Lenguaje y Comunicación 5to básico   Para consultas sobre la asignatura o las guías de aprendizaje, escribe al correo: marjorie.palominos@colegio-mineralelteniente.cl </vt:lpstr>
      <vt:lpstr>Recuerda que en tu cuaderno siempre debes anotar la fecha, objetivo y habilidad.</vt:lpstr>
      <vt:lpstr>Elige una imagen y responde la pregunta 1 de la guía.</vt:lpstr>
      <vt:lpstr>El espacio-ambiente en los textos narrativos.</vt:lpstr>
      <vt:lpstr>Podemos identificar tres tipos de ambientes:</vt:lpstr>
      <vt:lpstr>ESPACIO FÍSICO</vt:lpstr>
      <vt:lpstr>ESPACIO PSICOLÓGICO</vt:lpstr>
      <vt:lpstr>ESPACIO SOCIAL Y CULTURAL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DE APOYO Unidad 1 guía n°10 Lenguaje y Comunicación 5to básico   Para consultas sobre la asignatura o las guías de aprendizaje, escribe al correo: marjorie.palominos@colegio-mineralelteniente.cl </dc:title>
  <dc:creator>Carrie Palominos Cornejo</dc:creator>
  <cp:lastModifiedBy>Carrie Palominos Cornejo</cp:lastModifiedBy>
  <cp:revision>7</cp:revision>
  <dcterms:created xsi:type="dcterms:W3CDTF">2020-06-09T22:40:37Z</dcterms:created>
  <dcterms:modified xsi:type="dcterms:W3CDTF">2020-06-10T00:12:23Z</dcterms:modified>
</cp:coreProperties>
</file>