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70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4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5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6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1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73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1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jorie.palominos@colegio-mineralelteniente.c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 de stock (libre de regalías) sobre La escuela proporcio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8" y="0"/>
            <a:ext cx="1219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414792" y="1053661"/>
            <a:ext cx="9360418" cy="453576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br>
              <a:rPr lang="es-ES" b="1" dirty="0"/>
            </a:br>
            <a:br>
              <a:rPr lang="es-ES" b="1" dirty="0"/>
            </a:br>
            <a:r>
              <a:rPr lang="es-ES" b="1" dirty="0"/>
              <a:t>MATERIAL DE APOYO</a:t>
            </a:r>
            <a:br>
              <a:rPr lang="es-ES" b="1" dirty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1 guía n°14</a:t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5to básico</a:t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Para consultas sobre la asignatura o las guías de aprendizaje, escribe al correo: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  <a:hlinkClick r:id="rId3"/>
              </a:rPr>
              <a:t>marjorie.palominos@colegio-mineralelteniente.cl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/>
              <a:t>Recuerda que en tu cuaderno </a:t>
            </a:r>
            <a:r>
              <a:rPr lang="es-ES" b="1" u="sng" noProof="1">
                <a:latin typeface="Albertus Extra Bold" panose="020E0802040304020204" pitchFamily="34" charset="0"/>
              </a:rPr>
              <a:t>siempre</a:t>
            </a:r>
            <a:r>
              <a:rPr lang="es-ES" b="1" noProof="1">
                <a:latin typeface="Albertus Extra Bold" panose="020E0802040304020204" pitchFamily="34" charset="0"/>
              </a:rPr>
              <a:t> </a:t>
            </a:r>
            <a:r>
              <a:rPr lang="es-ES" noProof="1"/>
              <a:t>debes anotar la </a:t>
            </a:r>
            <a:r>
              <a:rPr lang="es-ES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77128"/>
              </p:ext>
            </p:extLst>
          </p:nvPr>
        </p:nvGraphicFramePr>
        <p:xfrm>
          <a:off x="4454167" y="2079937"/>
          <a:ext cx="6145145" cy="250494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Relacionar la información de imágenes, gráficos, tablas, mapas o diagramas con el texto. 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Leer, comprender, relacionar.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i="1" noProof="1">
                <a:solidFill>
                  <a:prstClr val="black"/>
                </a:solidFill>
              </a:rPr>
              <a:t>Tú decides si escribes </a:t>
            </a:r>
            <a:r>
              <a:rPr lang="es-ES" sz="3600" b="1" i="1" noProof="1">
                <a:solidFill>
                  <a:srgbClr val="00B050"/>
                </a:solidFill>
              </a:rPr>
              <a:t>la actitud </a:t>
            </a:r>
            <a:r>
              <a:rPr lang="es-ES" i="1" noProof="1">
                <a:solidFill>
                  <a:prstClr val="black"/>
                </a:solidFill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22621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62217770-F8D4-4741-B2EE-D7BA5E3B46B5}"/>
              </a:ext>
            </a:extLst>
          </p:cNvPr>
          <p:cNvSpPr/>
          <p:nvPr/>
        </p:nvSpPr>
        <p:spPr>
          <a:xfrm>
            <a:off x="132610" y="1416764"/>
            <a:ext cx="3578087" cy="2245304"/>
          </a:xfrm>
          <a:prstGeom prst="roundRect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Los textos no literarios son aquellos que fueron escritos con una función práctica, tienen una finalidad específica: como informarnos, investigar, darnos indicaciones, etc.</a:t>
            </a:r>
          </a:p>
          <a:p>
            <a:pPr algn="ctr"/>
            <a:r>
              <a:rPr lang="es-CL" dirty="0"/>
              <a:t>Se basan en LA REALIDAD.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1CEF497-AE80-4CA8-9898-CA236F1BD71E}"/>
              </a:ext>
            </a:extLst>
          </p:cNvPr>
          <p:cNvSpPr/>
          <p:nvPr/>
        </p:nvSpPr>
        <p:spPr>
          <a:xfrm>
            <a:off x="5222021" y="3760937"/>
            <a:ext cx="1610283" cy="490330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INSTRUCTIVOS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83AD75A2-39E4-4376-B341-08FAD7630265}"/>
              </a:ext>
            </a:extLst>
          </p:cNvPr>
          <p:cNvSpPr/>
          <p:nvPr/>
        </p:nvSpPr>
        <p:spPr>
          <a:xfrm>
            <a:off x="5207630" y="2254600"/>
            <a:ext cx="1610283" cy="490330"/>
          </a:xfrm>
          <a:prstGeom prst="round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NORMATIVOS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3A00E09-0166-4A81-A2C3-36A517046032}"/>
              </a:ext>
            </a:extLst>
          </p:cNvPr>
          <p:cNvSpPr/>
          <p:nvPr/>
        </p:nvSpPr>
        <p:spPr>
          <a:xfrm>
            <a:off x="5116856" y="502560"/>
            <a:ext cx="1674745" cy="490330"/>
          </a:xfrm>
          <a:prstGeom prst="roundRect">
            <a:avLst/>
          </a:prstGeom>
          <a:ln w="76200">
            <a:solidFill>
              <a:srgbClr val="FF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INFORMATIVOS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3D66684-FD8A-4913-AD37-B48B298F08C6}"/>
              </a:ext>
            </a:extLst>
          </p:cNvPr>
          <p:cNvSpPr/>
          <p:nvPr/>
        </p:nvSpPr>
        <p:spPr>
          <a:xfrm>
            <a:off x="6835407" y="256702"/>
            <a:ext cx="2243620" cy="982046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FF0066"/>
                </a:solidFill>
              </a:rPr>
              <a:t>Entregan información o datos sobre hechos reales.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06979119-8A46-4717-A3DA-3DEB6EF513A8}"/>
              </a:ext>
            </a:extLst>
          </p:cNvPr>
          <p:cNvSpPr/>
          <p:nvPr/>
        </p:nvSpPr>
        <p:spPr>
          <a:xfrm>
            <a:off x="6974661" y="3593503"/>
            <a:ext cx="2243620" cy="92765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00B050"/>
                </a:solidFill>
              </a:rPr>
              <a:t>Explican cómo hacer algo por medio del </a:t>
            </a:r>
            <a:r>
              <a:rPr lang="es-CL" b="1" u="sng" dirty="0">
                <a:solidFill>
                  <a:srgbClr val="00B050"/>
                </a:solidFill>
              </a:rPr>
              <a:t>paso a paso.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2476C08-8D78-4D8A-BF18-183C22E72B99}"/>
              </a:ext>
            </a:extLst>
          </p:cNvPr>
          <p:cNvSpPr/>
          <p:nvPr/>
        </p:nvSpPr>
        <p:spPr>
          <a:xfrm>
            <a:off x="7063118" y="2043712"/>
            <a:ext cx="2079232" cy="917711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7030A0"/>
                </a:solidFill>
              </a:rPr>
              <a:t>Apuntan a normar o controlar  nuestra conducta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FFC6FBBD-806D-45A3-804B-11108AF3EE91}"/>
              </a:ext>
            </a:extLst>
          </p:cNvPr>
          <p:cNvSpPr/>
          <p:nvPr/>
        </p:nvSpPr>
        <p:spPr>
          <a:xfrm>
            <a:off x="9324588" y="1090488"/>
            <a:ext cx="1664005" cy="49033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FF0066"/>
                </a:solidFill>
              </a:rPr>
              <a:t>Biografías y autobiografías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A540F4B-E585-42CE-8BF7-F2E2C4D9180D}"/>
              </a:ext>
            </a:extLst>
          </p:cNvPr>
          <p:cNvSpPr/>
          <p:nvPr/>
        </p:nvSpPr>
        <p:spPr>
          <a:xfrm>
            <a:off x="9448804" y="611474"/>
            <a:ext cx="1139686" cy="49033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FF0066"/>
                </a:solidFill>
              </a:rPr>
              <a:t>cartas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D96F36E9-AD92-41E6-B876-ED6C79868CD2}"/>
              </a:ext>
            </a:extLst>
          </p:cNvPr>
          <p:cNvSpPr/>
          <p:nvPr/>
        </p:nvSpPr>
        <p:spPr>
          <a:xfrm>
            <a:off x="9944153" y="278158"/>
            <a:ext cx="1139687" cy="49033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FF0066"/>
                </a:solidFill>
              </a:rPr>
              <a:t>noticias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01FAD984-CD6F-4792-A1B0-BABEB3388FC9}"/>
              </a:ext>
            </a:extLst>
          </p:cNvPr>
          <p:cNvSpPr/>
          <p:nvPr/>
        </p:nvSpPr>
        <p:spPr>
          <a:xfrm>
            <a:off x="10588489" y="626028"/>
            <a:ext cx="1462713" cy="49033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FF0066"/>
                </a:solidFill>
              </a:rPr>
              <a:t>Artículos informativos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304812D3-B864-40CD-9B10-8034A2E460DC}"/>
              </a:ext>
            </a:extLst>
          </p:cNvPr>
          <p:cNvSpPr/>
          <p:nvPr/>
        </p:nvSpPr>
        <p:spPr>
          <a:xfrm>
            <a:off x="10475071" y="2190142"/>
            <a:ext cx="1027045" cy="49033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7030A0"/>
                </a:solidFill>
              </a:rPr>
              <a:t>leyes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81277569-F381-4525-A349-B2D156EF7A57}"/>
              </a:ext>
            </a:extLst>
          </p:cNvPr>
          <p:cNvSpPr/>
          <p:nvPr/>
        </p:nvSpPr>
        <p:spPr>
          <a:xfrm>
            <a:off x="9607498" y="2617499"/>
            <a:ext cx="1540564" cy="49033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7030A0"/>
                </a:solidFill>
              </a:rPr>
              <a:t>reglamentos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26D28A1D-F449-4FC5-8162-64AB2B8901EC}"/>
              </a:ext>
            </a:extLst>
          </p:cNvPr>
          <p:cNvSpPr/>
          <p:nvPr/>
        </p:nvSpPr>
        <p:spPr>
          <a:xfrm>
            <a:off x="9561445" y="1987469"/>
            <a:ext cx="1027045" cy="49033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7030A0"/>
                </a:solidFill>
              </a:rPr>
              <a:t>normas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719FF0A0-586E-4D63-9D24-81668F796F1A}"/>
              </a:ext>
            </a:extLst>
          </p:cNvPr>
          <p:cNvSpPr/>
          <p:nvPr/>
        </p:nvSpPr>
        <p:spPr>
          <a:xfrm>
            <a:off x="10832001" y="4359223"/>
            <a:ext cx="1271618" cy="1056861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00B050"/>
                </a:solidFill>
              </a:rPr>
              <a:t>Tutoriales (por ej. </a:t>
            </a:r>
            <a:r>
              <a:rPr lang="es-CL" b="1" dirty="0" err="1">
                <a:solidFill>
                  <a:srgbClr val="00B050"/>
                </a:solidFill>
              </a:rPr>
              <a:t>youtube</a:t>
            </a:r>
            <a:r>
              <a:rPr lang="es-CL" b="1" dirty="0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E33D3193-B88C-4E45-BE3F-2A4CA21C2FE4}"/>
              </a:ext>
            </a:extLst>
          </p:cNvPr>
          <p:cNvSpPr/>
          <p:nvPr/>
        </p:nvSpPr>
        <p:spPr>
          <a:xfrm>
            <a:off x="10588490" y="3932364"/>
            <a:ext cx="1462712" cy="49033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00B050"/>
                </a:solidFill>
              </a:rPr>
              <a:t>indicaciones</a:t>
            </a: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74B0DAF9-B907-4990-987D-BACCBE4997ED}"/>
              </a:ext>
            </a:extLst>
          </p:cNvPr>
          <p:cNvSpPr/>
          <p:nvPr/>
        </p:nvSpPr>
        <p:spPr>
          <a:xfrm>
            <a:off x="9743715" y="3575528"/>
            <a:ext cx="1540564" cy="49033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00B050"/>
                </a:solidFill>
              </a:rPr>
              <a:t>instrucciones</a:t>
            </a:r>
          </a:p>
        </p:txBody>
      </p:sp>
      <p:sp>
        <p:nvSpPr>
          <p:cNvPr id="2" name="Flecha: hacia abajo 1">
            <a:extLst>
              <a:ext uri="{FF2B5EF4-FFF2-40B4-BE49-F238E27FC236}">
                <a16:creationId xmlns:a16="http://schemas.microsoft.com/office/drawing/2014/main" id="{41611A33-12C9-4B7F-A0E1-55C27D36FFA0}"/>
              </a:ext>
            </a:extLst>
          </p:cNvPr>
          <p:cNvSpPr/>
          <p:nvPr/>
        </p:nvSpPr>
        <p:spPr>
          <a:xfrm rot="16200000">
            <a:off x="4032268" y="257188"/>
            <a:ext cx="940904" cy="107674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Flecha: hacia abajo 21">
            <a:extLst>
              <a:ext uri="{FF2B5EF4-FFF2-40B4-BE49-F238E27FC236}">
                <a16:creationId xmlns:a16="http://schemas.microsoft.com/office/drawing/2014/main" id="{AB0B87AD-7318-4F9B-832E-371CEE708FA8}"/>
              </a:ext>
            </a:extLst>
          </p:cNvPr>
          <p:cNvSpPr/>
          <p:nvPr/>
        </p:nvSpPr>
        <p:spPr>
          <a:xfrm rot="16200000">
            <a:off x="4108034" y="3494563"/>
            <a:ext cx="940904" cy="1076740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Flecha: hacia abajo 22">
            <a:extLst>
              <a:ext uri="{FF2B5EF4-FFF2-40B4-BE49-F238E27FC236}">
                <a16:creationId xmlns:a16="http://schemas.microsoft.com/office/drawing/2014/main" id="{1EDD4606-25DC-4BA3-B2E0-68A1EEC2A4C8}"/>
              </a:ext>
            </a:extLst>
          </p:cNvPr>
          <p:cNvSpPr/>
          <p:nvPr/>
        </p:nvSpPr>
        <p:spPr>
          <a:xfrm rot="16200000">
            <a:off x="4108034" y="2001046"/>
            <a:ext cx="940904" cy="1076740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7BF6D321-2723-4222-989E-032F8C236F02}"/>
              </a:ext>
            </a:extLst>
          </p:cNvPr>
          <p:cNvSpPr/>
          <p:nvPr/>
        </p:nvSpPr>
        <p:spPr>
          <a:xfrm>
            <a:off x="9707671" y="4652588"/>
            <a:ext cx="1219201" cy="49033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00B050"/>
                </a:solidFill>
              </a:rPr>
              <a:t>manuales</a:t>
            </a: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83BD4BDF-B92E-44B3-874B-E49846DF9030}"/>
              </a:ext>
            </a:extLst>
          </p:cNvPr>
          <p:cNvSpPr/>
          <p:nvPr/>
        </p:nvSpPr>
        <p:spPr>
          <a:xfrm>
            <a:off x="9701185" y="4114058"/>
            <a:ext cx="998884" cy="49033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00B050"/>
                </a:solidFill>
              </a:rPr>
              <a:t>recetas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61052CB6-1923-4460-B6E5-D5E20A85D7E1}"/>
              </a:ext>
            </a:extLst>
          </p:cNvPr>
          <p:cNvSpPr/>
          <p:nvPr/>
        </p:nvSpPr>
        <p:spPr>
          <a:xfrm>
            <a:off x="10873344" y="1205022"/>
            <a:ext cx="1219201" cy="49033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FF0066"/>
                </a:solidFill>
              </a:rPr>
              <a:t>infografía</a:t>
            </a:r>
          </a:p>
        </p:txBody>
      </p:sp>
      <p:sp>
        <p:nvSpPr>
          <p:cNvPr id="27" name="Flecha: hacia abajo 26">
            <a:extLst>
              <a:ext uri="{FF2B5EF4-FFF2-40B4-BE49-F238E27FC236}">
                <a16:creationId xmlns:a16="http://schemas.microsoft.com/office/drawing/2014/main" id="{9AC1B228-B8FB-41CC-A673-B6AD10EB59CD}"/>
              </a:ext>
            </a:extLst>
          </p:cNvPr>
          <p:cNvSpPr/>
          <p:nvPr/>
        </p:nvSpPr>
        <p:spPr>
          <a:xfrm rot="16200000">
            <a:off x="4113298" y="5187251"/>
            <a:ext cx="940904" cy="1076740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32ED4AE6-2DC4-4EF5-B373-69A291C81C3E}"/>
              </a:ext>
            </a:extLst>
          </p:cNvPr>
          <p:cNvSpPr/>
          <p:nvPr/>
        </p:nvSpPr>
        <p:spPr>
          <a:xfrm>
            <a:off x="5229367" y="5480455"/>
            <a:ext cx="1219201" cy="490330"/>
          </a:xfrm>
          <a:prstGeom prst="roundRect">
            <a:avLst/>
          </a:prstGeom>
          <a:ln w="76200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AFICHES</a:t>
            </a: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4B63CF0D-B04B-45AA-A74E-2C3FAD293FFB}"/>
              </a:ext>
            </a:extLst>
          </p:cNvPr>
          <p:cNvSpPr/>
          <p:nvPr/>
        </p:nvSpPr>
        <p:spPr>
          <a:xfrm>
            <a:off x="6845155" y="5946413"/>
            <a:ext cx="1345689" cy="49033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propaganda</a:t>
            </a:r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191935E8-3099-4CEC-BE0F-45E2C7A85569}"/>
              </a:ext>
            </a:extLst>
          </p:cNvPr>
          <p:cNvSpPr/>
          <p:nvPr/>
        </p:nvSpPr>
        <p:spPr>
          <a:xfrm>
            <a:off x="6908400" y="5480455"/>
            <a:ext cx="1219201" cy="49033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publicidad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F5B53CF-CC59-4369-8699-215F02BF9B62}"/>
              </a:ext>
            </a:extLst>
          </p:cNvPr>
          <p:cNvSpPr/>
          <p:nvPr/>
        </p:nvSpPr>
        <p:spPr>
          <a:xfrm>
            <a:off x="3781202" y="565657"/>
            <a:ext cx="243617" cy="541376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CD8D0D65-778B-4FAC-9894-9631176F042E}"/>
              </a:ext>
            </a:extLst>
          </p:cNvPr>
          <p:cNvSpPr/>
          <p:nvPr/>
        </p:nvSpPr>
        <p:spPr>
          <a:xfrm rot="20084479">
            <a:off x="84623" y="218613"/>
            <a:ext cx="1485468" cy="694086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PRIMERO…</a:t>
            </a:r>
          </a:p>
        </p:txBody>
      </p:sp>
      <p:sp>
        <p:nvSpPr>
          <p:cNvPr id="31" name="Nube 30">
            <a:extLst>
              <a:ext uri="{FF2B5EF4-FFF2-40B4-BE49-F238E27FC236}">
                <a16:creationId xmlns:a16="http://schemas.microsoft.com/office/drawing/2014/main" id="{FC99A06E-35AA-40B1-B58D-0B5B40C5C5F6}"/>
              </a:ext>
            </a:extLst>
          </p:cNvPr>
          <p:cNvSpPr/>
          <p:nvPr/>
        </p:nvSpPr>
        <p:spPr>
          <a:xfrm rot="21371399">
            <a:off x="1111172" y="131346"/>
            <a:ext cx="2504138" cy="1139687"/>
          </a:xfrm>
          <a:prstGeom prst="cloud">
            <a:avLst/>
          </a:prstGeom>
          <a:solidFill>
            <a:schemeClr val="bg1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RECORDEMOS</a:t>
            </a:r>
          </a:p>
        </p:txBody>
      </p: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29E41BA9-FEEB-4479-B177-1F462F1F6684}"/>
              </a:ext>
            </a:extLst>
          </p:cNvPr>
          <p:cNvSpPr/>
          <p:nvPr/>
        </p:nvSpPr>
        <p:spPr>
          <a:xfrm>
            <a:off x="208785" y="3760937"/>
            <a:ext cx="3376763" cy="268277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Los textos pueden ser CONTINUOS, cuando están escritos en párrafos; o DISCONTINUOS, cuando no se organizan en párrafos, sino que pueden presentarnos la información por medio de imágenes, textos breves u otros elementos que no tienen una secuencia de lectura. </a:t>
            </a:r>
          </a:p>
        </p:txBody>
      </p:sp>
    </p:spTree>
    <p:extLst>
      <p:ext uri="{BB962C8B-B14F-4D97-AF65-F5344CB8AC3E}">
        <p14:creationId xmlns:p14="http://schemas.microsoft.com/office/powerpoint/2010/main" val="369487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203C4-ABD1-48BD-BFD4-036A2990B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768" y="844345"/>
            <a:ext cx="3593175" cy="5890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s-ES" dirty="0"/>
              <a:t>Relacionar la información visual y textual.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5569C26-E98C-4BA8-8334-6B3B4F73C2BE}"/>
              </a:ext>
            </a:extLst>
          </p:cNvPr>
          <p:cNvSpPr txBox="1"/>
          <p:nvPr/>
        </p:nvSpPr>
        <p:spPr>
          <a:xfrm>
            <a:off x="188718" y="2151770"/>
            <a:ext cx="41112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/>
              <a:t>Los textos, suelen ir acompañados de informaciones que no están escritas en forma de texto.</a:t>
            </a:r>
          </a:p>
          <a:p>
            <a:pPr algn="just"/>
            <a:r>
              <a:rPr lang="es-CL" dirty="0"/>
              <a:t>Nos referimos a que, en ocasiones, el texto puede entregar informaciones adicionales o reforzar lo que está diciendo por medio de imágenes, tablas, mapas, etcétera.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Para profundizar en esta información, LEE la parte “APRENDO” que se encuentra en las páginas 262 y 263 de tu texto de estudio. (Observa las imágenes para saber qué parte leer)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04308A6-4AF9-4445-817A-22BCE4930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547" y="317335"/>
            <a:ext cx="2921654" cy="364236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9058776C-2176-4287-8948-1713540E6BF3}"/>
              </a:ext>
            </a:extLst>
          </p:cNvPr>
          <p:cNvSpPr/>
          <p:nvPr/>
        </p:nvSpPr>
        <p:spPr>
          <a:xfrm>
            <a:off x="5565913" y="3061252"/>
            <a:ext cx="2147939" cy="89845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9761FB2-E8EC-43A7-BCB7-ACAB5A9D30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0754" y="2926775"/>
            <a:ext cx="3085030" cy="360435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4" name="Elipse 23">
            <a:extLst>
              <a:ext uri="{FF2B5EF4-FFF2-40B4-BE49-F238E27FC236}">
                <a16:creationId xmlns:a16="http://schemas.microsoft.com/office/drawing/2014/main" id="{CA8B53A5-E0DD-4DAD-B8C5-241B0A829311}"/>
              </a:ext>
            </a:extLst>
          </p:cNvPr>
          <p:cNvSpPr/>
          <p:nvPr/>
        </p:nvSpPr>
        <p:spPr>
          <a:xfrm>
            <a:off x="8229601" y="2807387"/>
            <a:ext cx="3196183" cy="1921565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10EE40A0-3C74-41A0-80F4-4CE3EB6510D5}"/>
              </a:ext>
            </a:extLst>
          </p:cNvPr>
          <p:cNvCxnSpPr>
            <a:cxnSpLocks/>
          </p:cNvCxnSpPr>
          <p:nvPr/>
        </p:nvCxnSpPr>
        <p:spPr>
          <a:xfrm flipV="1">
            <a:off x="4299994" y="4080184"/>
            <a:ext cx="1888771" cy="169776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5D361637-1BF2-4A23-AA71-44AA360D0D9C}"/>
              </a:ext>
            </a:extLst>
          </p:cNvPr>
          <p:cNvCxnSpPr>
            <a:cxnSpLocks/>
          </p:cNvCxnSpPr>
          <p:nvPr/>
        </p:nvCxnSpPr>
        <p:spPr>
          <a:xfrm flipV="1">
            <a:off x="4472272" y="4187687"/>
            <a:ext cx="3757329" cy="18229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921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Freeform: Shape 142">
            <a:extLst>
              <a:ext uri="{FF2B5EF4-FFF2-40B4-BE49-F238E27FC236}">
                <a16:creationId xmlns:a16="http://schemas.microsoft.com/office/drawing/2014/main" id="{2EEE8F11-3582-44B7-9869-F2D26D7DD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133221" cy="3548529"/>
          </a:xfrm>
          <a:custGeom>
            <a:avLst/>
            <a:gdLst>
              <a:gd name="connsiteX0" fmla="*/ 0 w 4133221"/>
              <a:gd name="connsiteY0" fmla="*/ 0 h 3548529"/>
              <a:gd name="connsiteX1" fmla="*/ 3798429 w 4133221"/>
              <a:gd name="connsiteY1" fmla="*/ 0 h 3548529"/>
              <a:gd name="connsiteX2" fmla="*/ 3850140 w 4133221"/>
              <a:gd name="connsiteY2" fmla="*/ 85119 h 3548529"/>
              <a:gd name="connsiteX3" fmla="*/ 4133221 w 4133221"/>
              <a:gd name="connsiteY3" fmla="*/ 1203093 h 3548529"/>
              <a:gd name="connsiteX4" fmla="*/ 1787785 w 4133221"/>
              <a:gd name="connsiteY4" fmla="*/ 3548529 h 3548529"/>
              <a:gd name="connsiteX5" fmla="*/ 129311 w 4133221"/>
              <a:gd name="connsiteY5" fmla="*/ 2861567 h 3548529"/>
              <a:gd name="connsiteX6" fmla="*/ 0 w 4133221"/>
              <a:gd name="connsiteY6" fmla="*/ 2719289 h 354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3221" h="3548529">
                <a:moveTo>
                  <a:pt x="0" y="0"/>
                </a:moveTo>
                <a:lnTo>
                  <a:pt x="3798429" y="0"/>
                </a:lnTo>
                <a:lnTo>
                  <a:pt x="3850140" y="85119"/>
                </a:lnTo>
                <a:cubicBezTo>
                  <a:pt x="4030674" y="417451"/>
                  <a:pt x="4133221" y="798296"/>
                  <a:pt x="4133221" y="1203093"/>
                </a:cubicBezTo>
                <a:cubicBezTo>
                  <a:pt x="4133221" y="2498442"/>
                  <a:pt x="3083134" y="3548529"/>
                  <a:pt x="1787785" y="3548529"/>
                </a:cubicBezTo>
                <a:cubicBezTo>
                  <a:pt x="1140111" y="3548529"/>
                  <a:pt x="553752" y="3286007"/>
                  <a:pt x="129311" y="2861567"/>
                </a:cubicBezTo>
                <a:lnTo>
                  <a:pt x="0" y="271928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7" name="Freeform: Shape 144">
            <a:extLst>
              <a:ext uri="{FF2B5EF4-FFF2-40B4-BE49-F238E27FC236}">
                <a16:creationId xmlns:a16="http://schemas.microsoft.com/office/drawing/2014/main" id="{2141F1CC-6A53-4BCF-9127-AABB52E24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1" y="3842187"/>
            <a:ext cx="3321156" cy="3015812"/>
          </a:xfrm>
          <a:custGeom>
            <a:avLst/>
            <a:gdLst>
              <a:gd name="connsiteX0" fmla="*/ 1359768 w 3321156"/>
              <a:gd name="connsiteY0" fmla="*/ 0 h 3015812"/>
              <a:gd name="connsiteX1" fmla="*/ 3321156 w 3321156"/>
              <a:gd name="connsiteY1" fmla="*/ 1961388 h 3015812"/>
              <a:gd name="connsiteX2" fmla="*/ 3084427 w 3321156"/>
              <a:gd name="connsiteY2" fmla="*/ 2896302 h 3015812"/>
              <a:gd name="connsiteX3" fmla="*/ 3011823 w 3321156"/>
              <a:gd name="connsiteY3" fmla="*/ 3015812 h 3015812"/>
              <a:gd name="connsiteX4" fmla="*/ 0 w 3321156"/>
              <a:gd name="connsiteY4" fmla="*/ 3015812 h 3015812"/>
              <a:gd name="connsiteX5" fmla="*/ 0 w 3321156"/>
              <a:gd name="connsiteY5" fmla="*/ 549808 h 3015812"/>
              <a:gd name="connsiteX6" fmla="*/ 112143 w 3321156"/>
              <a:gd name="connsiteY6" fmla="*/ 447886 h 3015812"/>
              <a:gd name="connsiteX7" fmla="*/ 1359768 w 3321156"/>
              <a:gd name="connsiteY7" fmla="*/ 0 h 301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1156" h="3015812">
                <a:moveTo>
                  <a:pt x="1359768" y="0"/>
                </a:moveTo>
                <a:cubicBezTo>
                  <a:pt x="2443013" y="0"/>
                  <a:pt x="3321156" y="878143"/>
                  <a:pt x="3321156" y="1961388"/>
                </a:cubicBezTo>
                <a:cubicBezTo>
                  <a:pt x="3321156" y="2299902"/>
                  <a:pt x="3235400" y="2618387"/>
                  <a:pt x="3084427" y="2896302"/>
                </a:cubicBezTo>
                <a:lnTo>
                  <a:pt x="3011823" y="3015812"/>
                </a:lnTo>
                <a:lnTo>
                  <a:pt x="0" y="3015812"/>
                </a:lnTo>
                <a:lnTo>
                  <a:pt x="0" y="549808"/>
                </a:lnTo>
                <a:lnTo>
                  <a:pt x="112143" y="447886"/>
                </a:lnTo>
                <a:cubicBezTo>
                  <a:pt x="451187" y="168082"/>
                  <a:pt x="885848" y="0"/>
                  <a:pt x="135976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8" name="Oval 146">
            <a:extLst>
              <a:ext uri="{FF2B5EF4-FFF2-40B4-BE49-F238E27FC236}">
                <a16:creationId xmlns:a16="http://schemas.microsoft.com/office/drawing/2014/main" id="{561B2B49-7142-4CA8-A929-4671548E6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4530" y="2496668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Conclusión - texto instructivo.">
            <a:extLst>
              <a:ext uri="{FF2B5EF4-FFF2-40B4-BE49-F238E27FC236}">
                <a16:creationId xmlns:a16="http://schemas.microsoft.com/office/drawing/2014/main" id="{1DDDA858-C5DD-4A31-84CD-FB1438D694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46" r="21003" b="-2"/>
          <a:stretch/>
        </p:blipFill>
        <p:spPr bwMode="auto">
          <a:xfrm>
            <a:off x="3559122" y="2661260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fografía de Pokémon GO - Descargar vector">
            <a:extLst>
              <a:ext uri="{FF2B5EF4-FFF2-40B4-BE49-F238E27FC236}">
                <a16:creationId xmlns:a16="http://schemas.microsoft.com/office/drawing/2014/main" id="{1D2B81D3-B7AE-4099-8BC5-6AEB62ECCC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8" r="3395" b="-2"/>
          <a:stretch/>
        </p:blipFill>
        <p:spPr bwMode="auto">
          <a:xfrm>
            <a:off x="20" y="10"/>
            <a:ext cx="3967953" cy="3383270"/>
          </a:xfrm>
          <a:custGeom>
            <a:avLst/>
            <a:gdLst/>
            <a:ahLst/>
            <a:cxnLst/>
            <a:rect l="l" t="t" r="r" b="b"/>
            <a:pathLst>
              <a:path w="3967973" h="3383280">
                <a:moveTo>
                  <a:pt x="0" y="0"/>
                </a:moveTo>
                <a:lnTo>
                  <a:pt x="3605273" y="0"/>
                </a:lnTo>
                <a:lnTo>
                  <a:pt x="3704836" y="163887"/>
                </a:lnTo>
                <a:cubicBezTo>
                  <a:pt x="3872651" y="472804"/>
                  <a:pt x="3967973" y="826817"/>
                  <a:pt x="3967973" y="1203093"/>
                </a:cubicBezTo>
                <a:cubicBezTo>
                  <a:pt x="3967973" y="2407177"/>
                  <a:pt x="2991870" y="3383280"/>
                  <a:pt x="1787786" y="3383280"/>
                </a:cubicBezTo>
                <a:cubicBezTo>
                  <a:pt x="1110489" y="3383280"/>
                  <a:pt x="505326" y="3074435"/>
                  <a:pt x="105448" y="2589894"/>
                </a:cubicBezTo>
                <a:lnTo>
                  <a:pt x="0" y="244888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a Estrella de Iquique | Tips para ayudar a los niños a hacer las ...">
            <a:extLst>
              <a:ext uri="{FF2B5EF4-FFF2-40B4-BE49-F238E27FC236}">
                <a16:creationId xmlns:a16="http://schemas.microsoft.com/office/drawing/2014/main" id="{62499C92-197E-452B-A52F-2CE7800BE0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27719"/>
          <a:stretch/>
        </p:blipFill>
        <p:spPr bwMode="auto">
          <a:xfrm>
            <a:off x="4825" y="4007260"/>
            <a:ext cx="3155071" cy="2850749"/>
          </a:xfrm>
          <a:custGeom>
            <a:avLst/>
            <a:gdLst/>
            <a:ahLst/>
            <a:cxnLst/>
            <a:rect l="l" t="t" r="r" b="b"/>
            <a:pathLst>
              <a:path w="3155071" h="2850749">
                <a:moveTo>
                  <a:pt x="1358746" y="0"/>
                </a:moveTo>
                <a:cubicBezTo>
                  <a:pt x="2350829" y="0"/>
                  <a:pt x="3155071" y="804242"/>
                  <a:pt x="3155071" y="1796325"/>
                </a:cubicBezTo>
                <a:cubicBezTo>
                  <a:pt x="3155071" y="2168356"/>
                  <a:pt x="3041975" y="2513972"/>
                  <a:pt x="2848287" y="2800668"/>
                </a:cubicBezTo>
                <a:lnTo>
                  <a:pt x="2810837" y="2850749"/>
                </a:lnTo>
                <a:lnTo>
                  <a:pt x="0" y="2850749"/>
                </a:lnTo>
                <a:lnTo>
                  <a:pt x="0" y="623564"/>
                </a:lnTo>
                <a:lnTo>
                  <a:pt x="88552" y="526132"/>
                </a:lnTo>
                <a:cubicBezTo>
                  <a:pt x="413623" y="201061"/>
                  <a:pt x="862705" y="0"/>
                  <a:pt x="135874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552117-C4AE-4A6D-8D88-4CDB39A57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0296" y="635431"/>
            <a:ext cx="4668256" cy="5418235"/>
          </a:xfrm>
        </p:spPr>
        <p:txBody>
          <a:bodyPr anchor="t">
            <a:normAutofit lnSpcReduction="10000"/>
          </a:bodyPr>
          <a:lstStyle/>
          <a:p>
            <a:r>
              <a:rPr lang="es-CL" sz="2400" dirty="0"/>
              <a:t>Todo texto puede llevar elementos adicionales que apoyen su comprensión.</a:t>
            </a:r>
          </a:p>
          <a:p>
            <a:r>
              <a:rPr lang="es-CL" sz="2400" dirty="0"/>
              <a:t>Por ejemplo la receta o un texto de instrucciones nos puede mostrar imágenes para saber cómo hacerlo; la noticia puede tener una imagen relacionada; la infografía puede presentar tablas, imágenes u otros elementos para ser más atractiva; los textos pueden mostrarnos un mapa para saber del lugar donde ocurre; podemos encontrar una tabla resumen del texto que leemos o con datos sobre lo que estamos leyendo; etc.</a:t>
            </a:r>
          </a:p>
        </p:txBody>
      </p:sp>
    </p:spTree>
    <p:extLst>
      <p:ext uri="{BB962C8B-B14F-4D97-AF65-F5344CB8AC3E}">
        <p14:creationId xmlns:p14="http://schemas.microsoft.com/office/powerpoint/2010/main" val="2633151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432</Words>
  <Application>Microsoft Office PowerPoint</Application>
  <PresentationFormat>Panorámica</PresentationFormat>
  <Paragraphs>43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Albertus Extra Bold</vt:lpstr>
      <vt:lpstr>Algerian</vt:lpstr>
      <vt:lpstr>Arial</vt:lpstr>
      <vt:lpstr>Bodoni</vt:lpstr>
      <vt:lpstr>Calibri</vt:lpstr>
      <vt:lpstr>Calibri Light</vt:lpstr>
      <vt:lpstr>Tema de Office</vt:lpstr>
      <vt:lpstr>  MATERIAL DE APOYO Unidad 1 guía n°14 Lenguaje y Comunicación 5to básico   Para consultas sobre la asignatura o las guías de aprendizaje, escribe al correo: marjorie.palominos@colegio-mineralelteniente.cl </vt:lpstr>
      <vt:lpstr>Recuerda que en tu cuaderno siempre debes anotar la fecha, objetivo y habilidad.</vt:lpstr>
      <vt:lpstr>Presentación de PowerPoint</vt:lpstr>
      <vt:lpstr>Relacionar la información visual y textual.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MATERIAL DE APOYO Unidad 1 guía n°14 Lenguaje y Comunicación 5to básico   Para consultas sobre la asignatura o las guías de aprendizaje, escribe al correo: marjorie.palominos@colegio-mineralelteniente.cl </dc:title>
  <dc:creator>Carrie Palominos Cornejo</dc:creator>
  <cp:lastModifiedBy>Carrie Palominos Cornejo</cp:lastModifiedBy>
  <cp:revision>1</cp:revision>
  <dcterms:created xsi:type="dcterms:W3CDTF">2020-06-29T23:41:35Z</dcterms:created>
  <dcterms:modified xsi:type="dcterms:W3CDTF">2020-06-29T23:48:35Z</dcterms:modified>
</cp:coreProperties>
</file>