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Xigk8mL64" TargetMode="External"/><Relationship Id="rId2" Type="http://schemas.openxmlformats.org/officeDocument/2006/relationships/hyperlink" Target="https://www.youtube.com/watch?v=zzHu-yqdlz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2800" dirty="0" smtClean="0"/>
              <a:t>MATERIAL DE APOYO </a:t>
            </a:r>
            <a:r>
              <a:rPr lang="es-CL" sz="2800" dirty="0" smtClean="0"/>
              <a:t>TEMA LOS REQUERIMIENTOS DE LA FOTOSINTESIS PARA LAS EXPERIMENTACION. 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es-CL" sz="1400" b="1" dirty="0"/>
          </a:p>
          <a:p>
            <a:pPr algn="ctr"/>
            <a:r>
              <a:rPr lang="es-CL" sz="1400" b="1" dirty="0" smtClean="0"/>
              <a:t>PROFESORA DE CIENCIAS: MIRTA QUILODRAN MEDINA.</a:t>
            </a:r>
            <a:endParaRPr lang="es-CL" sz="1400" b="1" dirty="0"/>
          </a:p>
          <a:p>
            <a:pPr algn="ctr"/>
            <a:r>
              <a:rPr lang="es-CL" sz="1400" b="1" dirty="0" smtClean="0"/>
              <a:t>Asignatura Ciencias </a:t>
            </a:r>
            <a:r>
              <a:rPr lang="es-CL" sz="1400" b="1" dirty="0"/>
              <a:t>N</a:t>
            </a:r>
            <a:r>
              <a:rPr lang="es-CL" sz="1400" b="1" dirty="0" smtClean="0"/>
              <a:t>aturales</a:t>
            </a:r>
          </a:p>
          <a:p>
            <a:pPr algn="ctr"/>
            <a:r>
              <a:rPr lang="es-CL" sz="1400" b="1" dirty="0" smtClean="0"/>
              <a:t>Apoyo para Guía </a:t>
            </a:r>
            <a:r>
              <a:rPr lang="es-CL" sz="1400" b="1" dirty="0" smtClean="0"/>
              <a:t>N°10</a:t>
            </a:r>
            <a:endParaRPr lang="es-CL" sz="1400" b="1" dirty="0" smtClean="0"/>
          </a:p>
          <a:p>
            <a:pPr algn="ctr"/>
            <a:r>
              <a:rPr lang="es-CL" sz="1400" b="1" dirty="0" smtClean="0"/>
              <a:t>Curso: 6°año A-B-C</a:t>
            </a:r>
            <a:endParaRPr lang="es-CL" sz="1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7226">
            <a:off x="-596603" y="-1161176"/>
            <a:ext cx="4816941" cy="48051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960" y="0"/>
            <a:ext cx="2213040" cy="20362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870" y="4764854"/>
            <a:ext cx="1971302" cy="18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</a:t>
            </a:r>
            <a:r>
              <a:rPr lang="es-CL" dirty="0" smtClean="0"/>
              <a:t> </a:t>
            </a:r>
            <a:r>
              <a:rPr lang="es-CL" dirty="0" smtClean="0"/>
              <a:t>Mapa </a:t>
            </a:r>
            <a:r>
              <a:rPr lang="es-CL" dirty="0" smtClean="0"/>
              <a:t>conceptual del método </a:t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científico pasos a seguir.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230" y="2104888"/>
            <a:ext cx="5771986" cy="36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</a:t>
            </a:r>
            <a:r>
              <a:rPr lang="es-CL" dirty="0"/>
              <a:t>C</a:t>
            </a:r>
            <a:r>
              <a:rPr lang="es-CL" dirty="0" smtClean="0"/>
              <a:t>onceptos que debe tener claro.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u="sng" dirty="0"/>
              <a:t>La variable independiente </a:t>
            </a:r>
            <a:r>
              <a:rPr lang="es-CL" dirty="0"/>
              <a:t>es el centro del experimento y es aislada y manipulada por el investigador. </a:t>
            </a:r>
            <a:endParaRPr lang="es-CL" dirty="0" smtClean="0"/>
          </a:p>
          <a:p>
            <a:r>
              <a:rPr lang="es-CL" dirty="0" smtClean="0"/>
              <a:t>Por Ejemplo (VI):  la cantidad de agua, la cantidad de colorante, el calor – volumen de un liquido(medir)</a:t>
            </a:r>
          </a:p>
          <a:p>
            <a:r>
              <a:rPr lang="es-CL" u="sng" dirty="0" smtClean="0"/>
              <a:t>La </a:t>
            </a:r>
            <a:r>
              <a:rPr lang="es-CL" u="sng" dirty="0"/>
              <a:t>variable dependiente </a:t>
            </a:r>
            <a:r>
              <a:rPr lang="es-CL" dirty="0"/>
              <a:t>es el resultado medible de esta manipulación, </a:t>
            </a:r>
            <a:r>
              <a:rPr lang="es-CL" dirty="0" smtClean="0"/>
              <a:t>los</a:t>
            </a:r>
          </a:p>
          <a:p>
            <a:r>
              <a:rPr lang="es-CL" dirty="0" smtClean="0"/>
              <a:t>Resultados </a:t>
            </a:r>
            <a:r>
              <a:rPr lang="es-CL" dirty="0"/>
              <a:t>del diseño experimental</a:t>
            </a:r>
            <a:r>
              <a:rPr lang="es-CL" dirty="0" smtClean="0"/>
              <a:t>.</a:t>
            </a:r>
          </a:p>
          <a:p>
            <a:r>
              <a:rPr lang="es-CL" dirty="0" smtClean="0"/>
              <a:t>Ejemplos de (VD) : Frio- Calor - Temperatura- clima – cambio que ocurren en los experimentos.</a:t>
            </a:r>
          </a:p>
          <a:p>
            <a:r>
              <a:rPr lang="es-CL" dirty="0"/>
              <a:t>La </a:t>
            </a:r>
            <a:r>
              <a:rPr lang="es-CL" dirty="0" smtClean="0"/>
              <a:t>Variable independiente </a:t>
            </a:r>
            <a:r>
              <a:rPr lang="es-CL" dirty="0"/>
              <a:t>(VI) es la que cambia o es controlada para estudiar sus efectos en la variable dependiente (VD). La dependiente es la variable que se investiga y se mide.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3574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   TE PREGUNTARAS </a:t>
            </a:r>
            <a:br>
              <a:rPr lang="es-CL" dirty="0" smtClean="0"/>
            </a:br>
            <a:r>
              <a:rPr lang="es-CL" dirty="0" smtClean="0"/>
              <a:t>           ¿QUE ES UNA HIPÓTESIS ?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449" y="2160588"/>
            <a:ext cx="631819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EXPERIMENTO</a:t>
            </a:r>
            <a:r>
              <a:rPr lang="es-CL" dirty="0" smtClean="0"/>
              <a:t>: Empecemos a trabajar.</a:t>
            </a:r>
            <a:br>
              <a:rPr lang="es-CL" dirty="0" smtClean="0"/>
            </a:br>
            <a:r>
              <a:rPr lang="es-CL" dirty="0" smtClean="0"/>
              <a:t>             </a:t>
            </a:r>
            <a:r>
              <a:rPr lang="es-CL" dirty="0" smtClean="0"/>
              <a:t>Trabaja en tu cuaderno.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  <a:p>
            <a:pPr algn="just"/>
            <a:r>
              <a:rPr lang="es-CL" dirty="0"/>
              <a:t>Considerando los materiales que se indican, planifiquen un diseño experimental que les permita dar respuesta a la pregunta de investigación planteada. Consideren los pasos aprendidos en la Actividad de estrategia de la página 75. Para orientarlos, y a modo de ayuda, a continuación se presentan los pasos que deberán realizar en la primera etapa de la actividad experimental.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381" y="4219575"/>
            <a:ext cx="23145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ETAPA CON SUS PASOS  A SEGUIR: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 </a:t>
            </a:r>
            <a:r>
              <a:rPr lang="es-CL" dirty="0"/>
              <a:t>Etapa 1</a:t>
            </a:r>
          </a:p>
          <a:p>
            <a:r>
              <a:rPr lang="es-CL" u="sng" dirty="0"/>
              <a:t>Paso 1 </a:t>
            </a:r>
            <a:r>
              <a:rPr lang="es-CL" dirty="0"/>
              <a:t>Una semana antes de realizar la experiencia, preparen la germinación</a:t>
            </a:r>
          </a:p>
          <a:p>
            <a:pPr marL="0" indent="0">
              <a:buNone/>
            </a:pPr>
            <a:r>
              <a:rPr lang="es-CL" dirty="0" smtClean="0"/>
              <a:t>     de </a:t>
            </a:r>
            <a:r>
              <a:rPr lang="es-CL" dirty="0"/>
              <a:t>las plantas que van a utilizar.</a:t>
            </a:r>
          </a:p>
          <a:p>
            <a:r>
              <a:rPr lang="es-CL" u="sng" dirty="0"/>
              <a:t>Paso 2 </a:t>
            </a:r>
            <a:r>
              <a:rPr lang="es-CL" dirty="0"/>
              <a:t>Rotulen los vasos numerándolos del 1 al 4. Agreguen la misma cantidad</a:t>
            </a:r>
          </a:p>
          <a:p>
            <a:pPr marL="0" indent="0">
              <a:buNone/>
            </a:pPr>
            <a:r>
              <a:rPr lang="es-CL" dirty="0" smtClean="0"/>
              <a:t>    de </a:t>
            </a:r>
            <a:r>
              <a:rPr lang="es-CL" dirty="0"/>
              <a:t>tierra y de semillas (3 o 4) a cada vaso y riéguenlas cuidadosamente</a:t>
            </a:r>
          </a:p>
          <a:p>
            <a:r>
              <a:rPr lang="es-CL" dirty="0" smtClean="0"/>
              <a:t>Hasta </a:t>
            </a:r>
            <a:r>
              <a:rPr lang="es-CL" dirty="0"/>
              <a:t>que salgan los primeros brotes. Midan, con la </a:t>
            </a:r>
            <a:r>
              <a:rPr lang="es-CL" dirty="0" smtClean="0"/>
              <a:t>huincha, o un regla </a:t>
            </a:r>
            <a:r>
              <a:rPr lang="es-CL" dirty="0"/>
              <a:t>las </a:t>
            </a:r>
            <a:r>
              <a:rPr lang="es-CL" dirty="0" smtClean="0"/>
              <a:t>alturas.</a:t>
            </a:r>
            <a:endParaRPr lang="es-CL" dirty="0"/>
          </a:p>
          <a:p>
            <a:r>
              <a:rPr lang="es-CL" dirty="0" smtClean="0"/>
              <a:t>De </a:t>
            </a:r>
            <a:r>
              <a:rPr lang="es-CL" dirty="0"/>
              <a:t>los primeros brotes y regístrenlas como día 1. A partir de aquello,</a:t>
            </a:r>
          </a:p>
          <a:p>
            <a:pPr marL="0" indent="0">
              <a:buNone/>
            </a:pPr>
            <a:r>
              <a:rPr lang="es-CL" dirty="0" smtClean="0"/>
              <a:t>     pueden </a:t>
            </a:r>
            <a:r>
              <a:rPr lang="es-CL" dirty="0"/>
              <a:t>comenzar a trabajar.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689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ETAPA 2: 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352283"/>
            <a:ext cx="8596668" cy="46890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CL" u="sng" dirty="0"/>
              <a:t>Planifiquen un diseño </a:t>
            </a:r>
            <a:r>
              <a:rPr lang="es-CL" dirty="0"/>
              <a:t>que les permita evidenciar qué ocurre con </a:t>
            </a:r>
            <a:r>
              <a:rPr lang="es-CL" dirty="0" smtClean="0"/>
              <a:t>el crecimiento de </a:t>
            </a:r>
            <a:r>
              <a:rPr lang="es-CL" dirty="0"/>
              <a:t>las plantas si se ven privadas de los componentes que requieren para </a:t>
            </a:r>
            <a:r>
              <a:rPr lang="es-CL" dirty="0" smtClean="0"/>
              <a:t>realizar fotosíntesis </a:t>
            </a:r>
            <a:r>
              <a:rPr lang="es-CL" dirty="0"/>
              <a:t>(deben dejar una de las plantas como control). </a:t>
            </a:r>
            <a:r>
              <a:rPr lang="es-CL" dirty="0" smtClean="0"/>
              <a:t>Finalmente, contrasten su </a:t>
            </a:r>
            <a:r>
              <a:rPr lang="es-CL" dirty="0"/>
              <a:t>diseño </a:t>
            </a:r>
            <a:r>
              <a:rPr lang="es-CL" dirty="0" smtClean="0"/>
              <a:t>procedimental (Dibuja y Explica</a:t>
            </a:r>
            <a:r>
              <a:rPr lang="es-CL" dirty="0"/>
              <a:t/>
            </a:r>
            <a:br>
              <a:rPr lang="es-CL" dirty="0"/>
            </a:br>
            <a:endParaRPr lang="es-C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CL" u="sng" dirty="0" smtClean="0"/>
              <a:t>Registro </a:t>
            </a:r>
            <a:r>
              <a:rPr lang="es-CL" u="sng" dirty="0"/>
              <a:t>resultados</a:t>
            </a:r>
            <a:r>
              <a:rPr lang="es-CL" dirty="0"/>
              <a:t/>
            </a:r>
            <a:br>
              <a:rPr lang="es-CL" dirty="0"/>
            </a:br>
            <a:r>
              <a:rPr lang="es-CL" dirty="0"/>
              <a:t>Luego de una semana de observaciones y mediciones, construyan un gráfico </a:t>
            </a:r>
            <a:r>
              <a:rPr lang="es-CL" dirty="0" smtClean="0"/>
              <a:t>de barras </a:t>
            </a:r>
            <a:r>
              <a:rPr lang="es-CL" dirty="0"/>
              <a:t>de la longitud promedio alcanzada por los brotes en cada uno de los vasos.</a:t>
            </a:r>
            <a:endParaRPr lang="es-CL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639" y="4125398"/>
            <a:ext cx="60674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ANALIZO MIS RESULTADOS.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190" y="1270000"/>
            <a:ext cx="9150965" cy="40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8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Observa este video por favor te explicara en método científico.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400" u="sng" dirty="0" smtClean="0">
                <a:solidFill>
                  <a:schemeClr val="tx1"/>
                </a:solidFill>
                <a:hlinkClick r:id="rId2"/>
              </a:rPr>
              <a:t>REALIZACION DE UN EXPERIMENTO.</a:t>
            </a:r>
          </a:p>
          <a:p>
            <a:r>
              <a:rPr lang="es-CL" sz="2400" dirty="0" smtClean="0">
                <a:hlinkClick r:id="rId2"/>
              </a:rPr>
              <a:t>https</a:t>
            </a:r>
            <a:r>
              <a:rPr lang="es-CL" sz="2400" dirty="0">
                <a:hlinkClick r:id="rId2"/>
              </a:rPr>
              <a:t>://</a:t>
            </a:r>
            <a:r>
              <a:rPr lang="es-CL" sz="2400" dirty="0" smtClean="0">
                <a:hlinkClick r:id="rId2"/>
              </a:rPr>
              <a:t>www.youtube.com/watch?v=zzHu-yqdlz0</a:t>
            </a:r>
            <a:endParaRPr lang="es-CL" sz="2400" dirty="0" smtClean="0"/>
          </a:p>
          <a:p>
            <a:pPr marL="0" indent="0">
              <a:buNone/>
            </a:pPr>
            <a:endParaRPr lang="es-CL" sz="2400" dirty="0" smtClean="0"/>
          </a:p>
          <a:p>
            <a:r>
              <a:rPr lang="es-CL" sz="2400" dirty="0">
                <a:hlinkClick r:id="rId3"/>
              </a:rPr>
              <a:t>https://</a:t>
            </a:r>
            <a:r>
              <a:rPr lang="es-CL" sz="2400" dirty="0" smtClean="0">
                <a:hlinkClick r:id="rId3"/>
              </a:rPr>
              <a:t>www.youtube.com/watch?v=iJXigk8mL64</a:t>
            </a:r>
            <a:endParaRPr lang="es-CL" sz="2400" dirty="0" smtClean="0"/>
          </a:p>
          <a:p>
            <a:r>
              <a:rPr lang="es-CL" dirty="0" smtClean="0"/>
              <a:t>Explicación</a:t>
            </a:r>
          </a:p>
          <a:p>
            <a:r>
              <a:rPr lang="es-CL" dirty="0"/>
              <a:t> </a:t>
            </a:r>
            <a:r>
              <a:rPr lang="es-CL" dirty="0" smtClean="0"/>
              <a:t>                        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014" y="4286451"/>
            <a:ext cx="22383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95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286</TotalTime>
  <Words>411</Words>
  <Application>Microsoft Office PowerPoint</Application>
  <PresentationFormat>Panorámica</PresentationFormat>
  <Paragraphs>38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Faceta</vt:lpstr>
      <vt:lpstr>MATERIAL DE APOYO TEMA LOS REQUERIMIENTOS DE LA FOTOSINTESIS PARA LAS EXPERIMENTACION.  </vt:lpstr>
      <vt:lpstr>        Mapa conceptual del método      científico pasos a seguir. </vt:lpstr>
      <vt:lpstr>          Conceptos que debe tener claro.</vt:lpstr>
      <vt:lpstr>               TE PREGUNTARAS             ¿QUE ES UNA HIPÓTESIS ?</vt:lpstr>
      <vt:lpstr>EXPERIMENTO: Empecemos a trabajar.              Trabaja en tu cuaderno.</vt:lpstr>
      <vt:lpstr>ETAPA CON SUS PASOS  A SEGUIR:</vt:lpstr>
      <vt:lpstr>ETAPA 2:  </vt:lpstr>
      <vt:lpstr>ANALIZO MIS RESULTADOS.</vt:lpstr>
      <vt:lpstr>Observa este video por favor te explicara en método científico.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HORIZONTES DEL SUELO.</dc:title>
  <dc:creator>Usuario1</dc:creator>
  <cp:lastModifiedBy>Usuario1</cp:lastModifiedBy>
  <cp:revision>22</cp:revision>
  <dcterms:created xsi:type="dcterms:W3CDTF">2020-05-14T00:37:06Z</dcterms:created>
  <dcterms:modified xsi:type="dcterms:W3CDTF">2020-06-03T03:21:10Z</dcterms:modified>
</cp:coreProperties>
</file>