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610CD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n°10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997005"/>
              </p:ext>
            </p:extLst>
          </p:nvPr>
        </p:nvGraphicFramePr>
        <p:xfrm>
          <a:off x="4454167" y="2079937"/>
          <a:ext cx="6145145" cy="247021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poemas para identificar la actitud lírica del hablante.</a:t>
                      </a:r>
                      <a:endParaRPr lang="es-E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, leer, comprender, identificar.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364727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9FC7D-2329-43B3-BC6B-0A265DDD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1423" y="689744"/>
            <a:ext cx="5006336" cy="1325563"/>
          </a:xfrm>
        </p:spPr>
        <p:txBody>
          <a:bodyPr>
            <a:normAutofit/>
          </a:bodyPr>
          <a:lstStyle/>
          <a:p>
            <a:r>
              <a:rPr lang="es-CL" b="1" i="1" dirty="0"/>
              <a:t>ACTITUD LÍRICA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El Pitufo Que Te Ama. | Mundo Poesía | Foros de poemas">
            <a:extLst>
              <a:ext uri="{FF2B5EF4-FFF2-40B4-BE49-F238E27FC236}">
                <a16:creationId xmlns:a16="http://schemas.microsoft.com/office/drawing/2014/main" id="{13617381-711A-41C9-952F-3F7A220D3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259" y="1186805"/>
            <a:ext cx="41052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3642AC-2DC7-4D2A-ABD6-84FCF99E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223" y="245727"/>
            <a:ext cx="5006336" cy="8276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 fontScale="92500" lnSpcReduction="20000"/>
          </a:bodyPr>
          <a:lstStyle/>
          <a:p>
            <a:r>
              <a:rPr lang="es-CL" sz="1800" dirty="0"/>
              <a:t>RECORDEMOS QUE:</a:t>
            </a:r>
          </a:p>
          <a:p>
            <a:pPr marL="0" indent="0">
              <a:buNone/>
            </a:pPr>
            <a:r>
              <a:rPr lang="es-CL" sz="1800" dirty="0"/>
              <a:t>El hablante lírico es la voz ficticia que se expresa en el poema.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53056CE5-5DC5-46C5-84FD-94C0DB2BA7C0}"/>
              </a:ext>
            </a:extLst>
          </p:cNvPr>
          <p:cNvSpPr txBox="1">
            <a:spLocks/>
          </p:cNvSpPr>
          <p:nvPr/>
        </p:nvSpPr>
        <p:spPr>
          <a:xfrm>
            <a:off x="6289777" y="2163787"/>
            <a:ext cx="5537982" cy="3128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CL" sz="2600" dirty="0"/>
              <a:t>El hablante lírico, demuestra cierta actitud cuando se refiere a su objeto lírico.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/>
              <a:t>A esta postura que toma, a esta actitud, la llamaremos ACTITUD LÍRICA.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/>
              <a:t>Responde a la pregunta ¿CÓMO SE EXPRESA? o ¿CÓMO LO ESTÁ DICIENDO?.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/>
              <a:t>A veces podemos encontrar más de una actitud, pero tenemos que ver cuál predomina, cuál se nota más.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/>
              <a:t>Podemos diferenciar 3 actitudes líricas:</a:t>
            </a:r>
          </a:p>
          <a:p>
            <a:pPr marL="0" indent="0">
              <a:buNone/>
            </a:pPr>
            <a:endParaRPr lang="es-CL" sz="2600" dirty="0"/>
          </a:p>
        </p:txBody>
      </p:sp>
    </p:spTree>
    <p:extLst>
      <p:ext uri="{BB962C8B-B14F-4D97-AF65-F5344CB8AC3E}">
        <p14:creationId xmlns:p14="http://schemas.microsoft.com/office/powerpoint/2010/main" val="3586775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39CD7-8DC7-4B0F-BB77-CC2111EB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621"/>
            <a:ext cx="3203710" cy="103960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L" sz="3600" b="1" dirty="0"/>
              <a:t>ENUNCIATIVA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B71E2F-1490-4054-9B98-F989C326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7" y="1378226"/>
            <a:ext cx="3203713" cy="28126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/>
              <a:t>Al expresarse, pareciera que el hablante está describiendo o narrando hechos. (aunque esté escrito en versos).</a:t>
            </a:r>
          </a:p>
          <a:p>
            <a:pPr marL="0" indent="0" algn="just">
              <a:buNone/>
            </a:pPr>
            <a:r>
              <a:rPr lang="es-CL" sz="2400" dirty="0"/>
              <a:t>Habla de otros, aunque él puede ser parte; puede hablar de un lugar, de una persona, etc.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9CAEB83-AFC4-4DE0-B711-F358263393D3}"/>
              </a:ext>
            </a:extLst>
          </p:cNvPr>
          <p:cNvSpPr txBox="1">
            <a:spLocks/>
          </p:cNvSpPr>
          <p:nvPr/>
        </p:nvSpPr>
        <p:spPr>
          <a:xfrm>
            <a:off x="7855224" y="365123"/>
            <a:ext cx="3203712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600" b="1" dirty="0"/>
              <a:t>CARMÍNICA O DE LA CANCIÓN.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1972E1-2620-4B67-856A-AC57C88D7D1D}"/>
              </a:ext>
            </a:extLst>
          </p:cNvPr>
          <p:cNvSpPr txBox="1">
            <a:spLocks/>
          </p:cNvSpPr>
          <p:nvPr/>
        </p:nvSpPr>
        <p:spPr>
          <a:xfrm>
            <a:off x="4346712" y="365124"/>
            <a:ext cx="3203712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600" b="1" dirty="0"/>
              <a:t>APOSTRÓFICA O APELATIVA.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1CEF3E4-EB88-47C8-92C0-DBB089F1F3CA}"/>
              </a:ext>
            </a:extLst>
          </p:cNvPr>
          <p:cNvSpPr txBox="1">
            <a:spLocks/>
          </p:cNvSpPr>
          <p:nvPr/>
        </p:nvSpPr>
        <p:spPr>
          <a:xfrm>
            <a:off x="7855224" y="1404728"/>
            <a:ext cx="3203713" cy="28126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dirty="0"/>
              <a:t>El hablante expresa su interior, sus sentimientos, lo que él siente frente a algo, su estado de ánimo. Utiliza el “yo”, o sea, se refiere a sí mismo.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400" dirty="0"/>
              <a:t>OJO: En esta actitud, el hablante puede hablar a otro, pero no esperando una respuesta, sino que expresando lo que él siente.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1EA31689-3971-4FEC-BC08-68888632C823}"/>
              </a:ext>
            </a:extLst>
          </p:cNvPr>
          <p:cNvSpPr txBox="1">
            <a:spLocks/>
          </p:cNvSpPr>
          <p:nvPr/>
        </p:nvSpPr>
        <p:spPr>
          <a:xfrm>
            <a:off x="4346711" y="1417980"/>
            <a:ext cx="3203713" cy="28126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CL" sz="2400" dirty="0"/>
              <a:t>El hablante se dirige a un tú ficticio, le habla, esperando respuesta, invitándolo a hacer algo, establece un diálogo sin respuesta.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CL" sz="2400" dirty="0"/>
              <a:t>Puede parecer que habla a alguien más (uno o varios)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DCBA048-DB90-4EC5-9190-6A86029978FD}"/>
              </a:ext>
            </a:extLst>
          </p:cNvPr>
          <p:cNvSpPr txBox="1">
            <a:spLocks/>
          </p:cNvSpPr>
          <p:nvPr/>
        </p:nvSpPr>
        <p:spPr>
          <a:xfrm>
            <a:off x="7855218" y="4217362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b="1" dirty="0"/>
              <a:t>Después de viajar por los sitios más extravagantes</a:t>
            </a:r>
          </a:p>
          <a:p>
            <a:pPr algn="ctr"/>
            <a:r>
              <a:rPr lang="es-CL" sz="1800" b="1" dirty="0"/>
              <a:t>Descubrí que</a:t>
            </a:r>
          </a:p>
          <a:p>
            <a:pPr algn="ctr"/>
            <a:r>
              <a:rPr lang="es-CL" sz="1800" b="1" dirty="0"/>
              <a:t>Que tú eres mi lugar favorito.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CBC022E-78A4-4245-BF01-AC01AC347E35}"/>
              </a:ext>
            </a:extLst>
          </p:cNvPr>
          <p:cNvSpPr txBox="1">
            <a:spLocks/>
          </p:cNvSpPr>
          <p:nvPr/>
        </p:nvSpPr>
        <p:spPr>
          <a:xfrm>
            <a:off x="4346710" y="4217363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i="1" dirty="0"/>
              <a:t>Agua, </a:t>
            </a:r>
            <a:r>
              <a:rPr lang="es-CL" sz="1600" b="1" i="1" u="sng" dirty="0"/>
              <a:t>TE lo suplico</a:t>
            </a:r>
            <a:r>
              <a:rPr lang="es-CL" sz="1600" i="1" dirty="0"/>
              <a:t>,</a:t>
            </a:r>
          </a:p>
          <a:p>
            <a:r>
              <a:rPr lang="es-CL" sz="1600" i="1" dirty="0"/>
              <a:t>Con estas palabras que </a:t>
            </a:r>
            <a:r>
              <a:rPr lang="es-CL" sz="1600" b="1" i="1" dirty="0"/>
              <a:t>TE</a:t>
            </a:r>
            <a:r>
              <a:rPr lang="es-CL" sz="1600" i="1" dirty="0"/>
              <a:t> digo,</a:t>
            </a:r>
          </a:p>
          <a:p>
            <a:r>
              <a:rPr lang="es-CL" sz="1600" b="1" i="1" u="sng" dirty="0"/>
              <a:t>ACUÉRDATE </a:t>
            </a:r>
            <a:r>
              <a:rPr lang="es-CL" sz="1600" i="1" dirty="0"/>
              <a:t>de Borges, </a:t>
            </a:r>
            <a:r>
              <a:rPr lang="es-CL" sz="1600" b="1" i="1" dirty="0"/>
              <a:t>TU</a:t>
            </a:r>
            <a:r>
              <a:rPr lang="es-CL" sz="1600" i="1" dirty="0"/>
              <a:t> amigo</a:t>
            </a:r>
          </a:p>
          <a:p>
            <a:r>
              <a:rPr lang="es-CL" sz="1600" b="1" i="1" u="sng" dirty="0"/>
              <a:t>No FALTES </a:t>
            </a:r>
            <a:r>
              <a:rPr lang="es-CL" sz="1600" i="1" dirty="0"/>
              <a:t>a mis labios.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3174BACC-CA31-4217-8925-3D8D1984F27F}"/>
              </a:ext>
            </a:extLst>
          </p:cNvPr>
          <p:cNvSpPr txBox="1">
            <a:spLocks/>
          </p:cNvSpPr>
          <p:nvPr/>
        </p:nvSpPr>
        <p:spPr>
          <a:xfrm>
            <a:off x="838199" y="4190862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2000" i="1" dirty="0"/>
              <a:t>El jinete se acercaba,</a:t>
            </a:r>
          </a:p>
          <a:p>
            <a:pPr algn="ctr"/>
            <a:r>
              <a:rPr lang="es-CL" sz="2000" i="1" dirty="0"/>
              <a:t>tocando el tambor de mano.</a:t>
            </a:r>
          </a:p>
          <a:p>
            <a:pPr algn="ctr"/>
            <a:r>
              <a:rPr lang="es-CL" sz="2000" i="1" dirty="0"/>
              <a:t>dentro de la </a:t>
            </a:r>
            <a:r>
              <a:rPr lang="es-CL" sz="2000" i="1" dirty="0" err="1"/>
              <a:t>cobija,el</a:t>
            </a:r>
            <a:r>
              <a:rPr lang="es-CL" sz="2000" i="1" dirty="0"/>
              <a:t> niño</a:t>
            </a:r>
          </a:p>
          <a:p>
            <a:pPr algn="ctr"/>
            <a:r>
              <a:rPr lang="es-CL" sz="2000" i="1" dirty="0"/>
              <a:t> tiene los ojos cerrados.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9EE4BE7-FBBC-4708-A8F7-DD2B038B8DF5}"/>
              </a:ext>
            </a:extLst>
          </p:cNvPr>
          <p:cNvSpPr txBox="1">
            <a:spLocks/>
          </p:cNvSpPr>
          <p:nvPr/>
        </p:nvSpPr>
        <p:spPr>
          <a:xfrm>
            <a:off x="838191" y="5230467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2000" i="1" dirty="0"/>
              <a:t>Ella iba caminando sola por la calle</a:t>
            </a:r>
          </a:p>
          <a:p>
            <a:pPr algn="ctr"/>
            <a:r>
              <a:rPr lang="es-CL" sz="2000" i="1" dirty="0"/>
              <a:t>Pensando Dios que complicado es esto del amor.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36ABEE2B-6537-4F69-9AC1-AA491AE4E0B7}"/>
              </a:ext>
            </a:extLst>
          </p:cNvPr>
          <p:cNvSpPr txBox="1">
            <a:spLocks/>
          </p:cNvSpPr>
          <p:nvPr/>
        </p:nvSpPr>
        <p:spPr>
          <a:xfrm>
            <a:off x="7855210" y="5256967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800" i="1" dirty="0"/>
              <a:t>Quiero decirte que te amo,</a:t>
            </a:r>
          </a:p>
          <a:p>
            <a:pPr algn="ctr"/>
            <a:r>
              <a:rPr lang="es-CL" sz="1800" i="1" dirty="0"/>
              <a:t>Que pasa el tiempo,</a:t>
            </a:r>
          </a:p>
          <a:p>
            <a:pPr algn="ctr"/>
            <a:r>
              <a:rPr lang="es-CL" sz="1800" i="1" dirty="0"/>
              <a:t>Más te extraño</a:t>
            </a:r>
          </a:p>
          <a:p>
            <a:pPr algn="ctr"/>
            <a:r>
              <a:rPr lang="es-CL" sz="1800" i="1" dirty="0"/>
              <a:t>Que sigo solo…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A55D62CD-4EBA-4985-B7D0-D690C43B4AA4}"/>
              </a:ext>
            </a:extLst>
          </p:cNvPr>
          <p:cNvSpPr txBox="1">
            <a:spLocks/>
          </p:cNvSpPr>
          <p:nvPr/>
        </p:nvSpPr>
        <p:spPr>
          <a:xfrm>
            <a:off x="4346710" y="5256967"/>
            <a:ext cx="3203711" cy="1039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2000" b="1" i="1" u="sng" dirty="0"/>
              <a:t>Vamos</a:t>
            </a:r>
            <a:r>
              <a:rPr lang="es-CL" sz="2000" i="1" dirty="0"/>
              <a:t> </a:t>
            </a:r>
            <a:r>
              <a:rPr lang="es-CL" sz="2000" i="1" dirty="0" err="1"/>
              <a:t>pa´la</a:t>
            </a:r>
            <a:r>
              <a:rPr lang="es-CL" sz="2000" i="1" dirty="0"/>
              <a:t> playa</a:t>
            </a:r>
          </a:p>
          <a:p>
            <a:pPr algn="ctr"/>
            <a:r>
              <a:rPr lang="es-CL" sz="2000" i="1" dirty="0" err="1"/>
              <a:t>Pa´curarte</a:t>
            </a:r>
            <a:r>
              <a:rPr lang="es-CL" sz="2000" i="1" dirty="0"/>
              <a:t> el alma.</a:t>
            </a:r>
          </a:p>
        </p:txBody>
      </p:sp>
    </p:spTree>
    <p:extLst>
      <p:ext uri="{BB962C8B-B14F-4D97-AF65-F5344CB8AC3E}">
        <p14:creationId xmlns:p14="http://schemas.microsoft.com/office/powerpoint/2010/main" val="23024030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469</Words>
  <Application>Microsoft Office PowerPoint</Application>
  <PresentationFormat>Panorámica</PresentationFormat>
  <Paragraphs>45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Wingdings</vt:lpstr>
      <vt:lpstr>1_Tema de Office</vt:lpstr>
      <vt:lpstr>MATERIAL DE APOYO Unidad 1 guía n°10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ACTITUD LÍRICA</vt:lpstr>
      <vt:lpstr>ENUNCIATIVA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Carrie Palominos Cornejo</cp:lastModifiedBy>
  <cp:revision>47</cp:revision>
  <dcterms:created xsi:type="dcterms:W3CDTF">2020-05-06T01:09:15Z</dcterms:created>
  <dcterms:modified xsi:type="dcterms:W3CDTF">2020-06-10T02:00:45Z</dcterms:modified>
</cp:coreProperties>
</file>