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51" autoAdjust="0"/>
    <p:restoredTop sz="94660"/>
  </p:normalViewPr>
  <p:slideViewPr>
    <p:cSldViewPr snapToGrid="0">
      <p:cViewPr varScale="1">
        <p:scale>
          <a:sx n="72" d="100"/>
          <a:sy n="72" d="100"/>
        </p:scale>
        <p:origin x="3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505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7065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2704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211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94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9513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8636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2805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519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730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6133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AEB39-111C-4FFE-AA94-BDE9A1E55E9F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923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jorie.palominos@colegio-mineralelteniente.c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lantillas color Pastel para Presentaciones Google y PowerPoint">
            <a:extLst>
              <a:ext uri="{FF2B5EF4-FFF2-40B4-BE49-F238E27FC236}">
                <a16:creationId xmlns:a16="http://schemas.microsoft.com/office/drawing/2014/main" id="{5552BF5C-6916-4DB1-B888-D9EE4398FA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2471619" y="1859797"/>
            <a:ext cx="7248761" cy="3719593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</a:pPr>
            <a:br>
              <a:rPr lang="es-ES" b="1" dirty="0"/>
            </a:br>
            <a:br>
              <a:rPr lang="es-ES" b="1" dirty="0"/>
            </a:br>
            <a:r>
              <a:rPr lang="es-ES" b="1" dirty="0"/>
              <a:t>MATERIAL DE APOYO</a:t>
            </a:r>
            <a:br>
              <a:rPr lang="es-ES" b="1" dirty="0"/>
            </a:br>
            <a: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Unidad 2 guía n°17</a:t>
            </a:r>
            <a:b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</a:br>
            <a: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Lenguaje y Comunicación 6to básico</a:t>
            </a:r>
            <a:br>
              <a:rPr lang="es-E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es-E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es-CL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CL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Para consultas sobre la asignatura o las guías de aprendizaje, escribe al correo:</a:t>
            </a:r>
            <a:br>
              <a:rPr lang="es-CL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CL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  <a:hlinkClick r:id="rId3"/>
              </a:rPr>
              <a:t>marjorie.palominos@colegio-mineralelteniente.cl</a:t>
            </a:r>
            <a:br>
              <a:rPr lang="es-CL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3056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ᐈ Tablero para colorear imágenes de stock, dibujos golondrina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17" y="2378566"/>
            <a:ext cx="428625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45764" y="0"/>
            <a:ext cx="10570980" cy="2859112"/>
          </a:xfrm>
        </p:spPr>
        <p:txBody>
          <a:bodyPr>
            <a:normAutofit/>
          </a:bodyPr>
          <a:lstStyle/>
          <a:p>
            <a:r>
              <a:rPr lang="es-ES" noProof="1"/>
              <a:t>Recuerda que en tu cuaderno </a:t>
            </a:r>
            <a:r>
              <a:rPr lang="es-ES" b="1" u="sng" noProof="1">
                <a:latin typeface="Albertus Extra Bold" panose="020E0802040304020204" pitchFamily="34" charset="0"/>
              </a:rPr>
              <a:t>siempre</a:t>
            </a:r>
            <a:r>
              <a:rPr lang="es-ES" b="1" noProof="1">
                <a:latin typeface="Albertus Extra Bold" panose="020E0802040304020204" pitchFamily="34" charset="0"/>
              </a:rPr>
              <a:t> </a:t>
            </a:r>
            <a:r>
              <a:rPr lang="es-ES" noProof="1"/>
              <a:t>debes anotar la </a:t>
            </a:r>
            <a:r>
              <a:rPr lang="es-ES" b="1" u="sng" noProof="1">
                <a:latin typeface="Algerian" panose="04020705040A02060702" pitchFamily="82" charset="0"/>
              </a:rPr>
              <a:t>fecha, objetivo y habilidad.</a:t>
            </a:r>
          </a:p>
        </p:txBody>
      </p:sp>
      <p:graphicFrame>
        <p:nvGraphicFramePr>
          <p:cNvPr id="7" name="Content Placeholder 4" descr="Sample table with 2 columns, 11 rows" title="Table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7382754"/>
              </p:ext>
            </p:extLst>
          </p:nvPr>
        </p:nvGraphicFramePr>
        <p:xfrm>
          <a:off x="4454167" y="2079937"/>
          <a:ext cx="6145145" cy="2504942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908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6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3548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OBJETIVO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r>
                        <a:rPr lang="es-CL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Leer independientemente y comprender textos no literarios. (OA6-OA3)</a:t>
                      </a: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HABILIDAD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Leer, comprender, aplicar.</a:t>
                      </a: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985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ACTITUD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Compromiso con tu estudio, esfuerzo,</a:t>
                      </a:r>
                      <a:r>
                        <a:rPr lang="es-ES" sz="1600" kern="1200" baseline="0" noProof="1">
                          <a:effectLst/>
                        </a:rPr>
                        <a:t> responsabilidad.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4300582" y="5118493"/>
            <a:ext cx="6452316" cy="10127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i="1" noProof="1">
                <a:solidFill>
                  <a:prstClr val="black"/>
                </a:solidFill>
              </a:rPr>
              <a:t>Tú decides si escribes </a:t>
            </a:r>
            <a:r>
              <a:rPr lang="es-ES" sz="3600" b="1" i="1" noProof="1">
                <a:solidFill>
                  <a:srgbClr val="00B050"/>
                </a:solidFill>
              </a:rPr>
              <a:t>la actitud </a:t>
            </a:r>
            <a:r>
              <a:rPr lang="es-ES" i="1" noProof="1">
                <a:solidFill>
                  <a:prstClr val="black"/>
                </a:solidFill>
              </a:rPr>
              <a:t>porque lo importante de ella es que la cumplas y la demuestres en tu conducta.</a:t>
            </a:r>
          </a:p>
        </p:txBody>
      </p:sp>
    </p:spTree>
    <p:extLst>
      <p:ext uri="{BB962C8B-B14F-4D97-AF65-F5344CB8AC3E}">
        <p14:creationId xmlns:p14="http://schemas.microsoft.com/office/powerpoint/2010/main" val="226215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A88065E3-AF9B-45EA-8173-45F849B0C883}"/>
              </a:ext>
            </a:extLst>
          </p:cNvPr>
          <p:cNvSpPr/>
          <p:nvPr/>
        </p:nvSpPr>
        <p:spPr>
          <a:xfrm>
            <a:off x="4737651" y="238540"/>
            <a:ext cx="2716696" cy="490330"/>
          </a:xfrm>
          <a:prstGeom prst="roundRect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Los textos no literarios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62217770-F8D4-4741-B2EE-D7BA5E3B46B5}"/>
              </a:ext>
            </a:extLst>
          </p:cNvPr>
          <p:cNvSpPr/>
          <p:nvPr/>
        </p:nvSpPr>
        <p:spPr>
          <a:xfrm>
            <a:off x="1484243" y="894523"/>
            <a:ext cx="9223513" cy="1239078"/>
          </a:xfrm>
          <a:prstGeom prst="roundRect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Los textos no literarios son aquellos que fueron escritos con una función práctica, tienen una finalidad específica: como informarnos, investigar, darnos indicaciones, etc.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 basan en LA REALIDAD.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F1CEF497-AE80-4CA8-9898-CA236F1BD71E}"/>
              </a:ext>
            </a:extLst>
          </p:cNvPr>
          <p:cNvSpPr/>
          <p:nvPr/>
        </p:nvSpPr>
        <p:spPr>
          <a:xfrm>
            <a:off x="6675093" y="3413650"/>
            <a:ext cx="2716696" cy="49033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INSTRUCTIVOS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83AD75A2-39E4-4376-B341-08FAD7630265}"/>
              </a:ext>
            </a:extLst>
          </p:cNvPr>
          <p:cNvSpPr/>
          <p:nvPr/>
        </p:nvSpPr>
        <p:spPr>
          <a:xfrm>
            <a:off x="3650830" y="3395870"/>
            <a:ext cx="2716696" cy="49033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NORMATIVOS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03A00E09-0166-4A81-A2C3-36A517046032}"/>
              </a:ext>
            </a:extLst>
          </p:cNvPr>
          <p:cNvSpPr/>
          <p:nvPr/>
        </p:nvSpPr>
        <p:spPr>
          <a:xfrm>
            <a:off x="125895" y="3350342"/>
            <a:ext cx="2716696" cy="49033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INFORMATIVOS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B3D66684-FD8A-4913-AD37-B48B298F08C6}"/>
              </a:ext>
            </a:extLst>
          </p:cNvPr>
          <p:cNvSpPr/>
          <p:nvPr/>
        </p:nvSpPr>
        <p:spPr>
          <a:xfrm>
            <a:off x="151713" y="3955772"/>
            <a:ext cx="2716696" cy="490330"/>
          </a:xfrm>
          <a:prstGeom prst="roundRect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Entregan información o datos sobre hechos reales.</a:t>
            </a: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06979119-8A46-4717-A3DA-3DEB6EF513A8}"/>
              </a:ext>
            </a:extLst>
          </p:cNvPr>
          <p:cNvSpPr/>
          <p:nvPr/>
        </p:nvSpPr>
        <p:spPr>
          <a:xfrm>
            <a:off x="6675093" y="4010167"/>
            <a:ext cx="2716696" cy="927650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Explican cómo hacer algo por medio del </a:t>
            </a:r>
            <a:r>
              <a:rPr kumimoji="0" lang="es-CL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paso a paso.</a:t>
            </a: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D2476C08-8D78-4D8A-BF18-183C22E72B99}"/>
              </a:ext>
            </a:extLst>
          </p:cNvPr>
          <p:cNvSpPr/>
          <p:nvPr/>
        </p:nvSpPr>
        <p:spPr>
          <a:xfrm>
            <a:off x="3599477" y="3987246"/>
            <a:ext cx="2716696" cy="917711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Apuntan a normar o controlar  nuestra conducta</a:t>
            </a:r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FFC6FBBD-806D-45A3-804B-11108AF3EE91}"/>
              </a:ext>
            </a:extLst>
          </p:cNvPr>
          <p:cNvSpPr/>
          <p:nvPr/>
        </p:nvSpPr>
        <p:spPr>
          <a:xfrm>
            <a:off x="1345095" y="4591865"/>
            <a:ext cx="1808923" cy="490330"/>
          </a:xfrm>
          <a:prstGeom prst="roundRect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Biografías y autobiografías</a:t>
            </a:r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BA540F4B-E585-42CE-8BF7-F2E2C4D9180D}"/>
              </a:ext>
            </a:extLst>
          </p:cNvPr>
          <p:cNvSpPr/>
          <p:nvPr/>
        </p:nvSpPr>
        <p:spPr>
          <a:xfrm>
            <a:off x="154059" y="5219699"/>
            <a:ext cx="1139686" cy="490330"/>
          </a:xfrm>
          <a:prstGeom prst="roundRect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cartas</a:t>
            </a:r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D96F36E9-AD92-41E6-B876-ED6C79868CD2}"/>
              </a:ext>
            </a:extLst>
          </p:cNvPr>
          <p:cNvSpPr/>
          <p:nvPr/>
        </p:nvSpPr>
        <p:spPr>
          <a:xfrm>
            <a:off x="125895" y="4561202"/>
            <a:ext cx="1139687" cy="490330"/>
          </a:xfrm>
          <a:prstGeom prst="roundRect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noticias</a:t>
            </a:r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01FAD984-CD6F-4792-A1B0-BABEB3388FC9}"/>
              </a:ext>
            </a:extLst>
          </p:cNvPr>
          <p:cNvSpPr/>
          <p:nvPr/>
        </p:nvSpPr>
        <p:spPr>
          <a:xfrm>
            <a:off x="1371597" y="5218715"/>
            <a:ext cx="1808923" cy="490330"/>
          </a:xfrm>
          <a:prstGeom prst="roundRect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Artículos informativos</a:t>
            </a:r>
          </a:p>
        </p:txBody>
      </p: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304812D3-B864-40CD-9B10-8034A2E460DC}"/>
              </a:ext>
            </a:extLst>
          </p:cNvPr>
          <p:cNvSpPr/>
          <p:nvPr/>
        </p:nvSpPr>
        <p:spPr>
          <a:xfrm>
            <a:off x="3717235" y="4994406"/>
            <a:ext cx="1027045" cy="490330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leyes</a:t>
            </a:r>
          </a:p>
        </p:txBody>
      </p:sp>
      <p:sp>
        <p:nvSpPr>
          <p:cNvPr id="17" name="Rectángulo: esquinas redondeadas 16">
            <a:extLst>
              <a:ext uri="{FF2B5EF4-FFF2-40B4-BE49-F238E27FC236}">
                <a16:creationId xmlns:a16="http://schemas.microsoft.com/office/drawing/2014/main" id="{81277569-F381-4525-A349-B2D156EF7A57}"/>
              </a:ext>
            </a:extLst>
          </p:cNvPr>
          <p:cNvSpPr/>
          <p:nvPr/>
        </p:nvSpPr>
        <p:spPr>
          <a:xfrm>
            <a:off x="4187401" y="5614649"/>
            <a:ext cx="1540564" cy="490330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reglamentos</a:t>
            </a:r>
          </a:p>
        </p:txBody>
      </p:sp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26D28A1D-F449-4FC5-8162-64AB2B8901EC}"/>
              </a:ext>
            </a:extLst>
          </p:cNvPr>
          <p:cNvSpPr/>
          <p:nvPr/>
        </p:nvSpPr>
        <p:spPr>
          <a:xfrm>
            <a:off x="4957683" y="4994406"/>
            <a:ext cx="1027045" cy="490330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normas</a:t>
            </a:r>
          </a:p>
        </p:txBody>
      </p:sp>
      <p:sp>
        <p:nvSpPr>
          <p:cNvPr id="19" name="Rectángulo: esquinas redondeadas 18">
            <a:extLst>
              <a:ext uri="{FF2B5EF4-FFF2-40B4-BE49-F238E27FC236}">
                <a16:creationId xmlns:a16="http://schemas.microsoft.com/office/drawing/2014/main" id="{719FF0A0-586E-4D63-9D24-81668F796F1A}"/>
              </a:ext>
            </a:extLst>
          </p:cNvPr>
          <p:cNvSpPr/>
          <p:nvPr/>
        </p:nvSpPr>
        <p:spPr>
          <a:xfrm>
            <a:off x="8238853" y="5063546"/>
            <a:ext cx="1219201" cy="1056861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Tutoriales (por ej. </a:t>
            </a:r>
            <a:r>
              <a:rPr kumimoji="0" lang="es-CL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youtube</a:t>
            </a: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E33D3193-B88C-4E45-BE3F-2A4CA21C2FE4}"/>
              </a:ext>
            </a:extLst>
          </p:cNvPr>
          <p:cNvSpPr/>
          <p:nvPr/>
        </p:nvSpPr>
        <p:spPr>
          <a:xfrm>
            <a:off x="6675093" y="5614649"/>
            <a:ext cx="1462712" cy="490330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indicaciones</a:t>
            </a:r>
          </a:p>
        </p:txBody>
      </p:sp>
      <p:sp>
        <p:nvSpPr>
          <p:cNvPr id="21" name="Rectángulo: esquinas redondeadas 20">
            <a:extLst>
              <a:ext uri="{FF2B5EF4-FFF2-40B4-BE49-F238E27FC236}">
                <a16:creationId xmlns:a16="http://schemas.microsoft.com/office/drawing/2014/main" id="{74B0DAF9-B907-4990-987D-BACCBE4997ED}"/>
              </a:ext>
            </a:extLst>
          </p:cNvPr>
          <p:cNvSpPr/>
          <p:nvPr/>
        </p:nvSpPr>
        <p:spPr>
          <a:xfrm>
            <a:off x="6675093" y="5042979"/>
            <a:ext cx="1462712" cy="490330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instrucciones</a:t>
            </a:r>
          </a:p>
        </p:txBody>
      </p:sp>
      <p:sp>
        <p:nvSpPr>
          <p:cNvPr id="2" name="Flecha: hacia abajo 1">
            <a:extLst>
              <a:ext uri="{FF2B5EF4-FFF2-40B4-BE49-F238E27FC236}">
                <a16:creationId xmlns:a16="http://schemas.microsoft.com/office/drawing/2014/main" id="{41611A33-12C9-4B7F-A0E1-55C27D36FFA0}"/>
              </a:ext>
            </a:extLst>
          </p:cNvPr>
          <p:cNvSpPr/>
          <p:nvPr/>
        </p:nvSpPr>
        <p:spPr>
          <a:xfrm rot="2962595">
            <a:off x="1231732" y="2243464"/>
            <a:ext cx="940904" cy="107674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lecha: hacia abajo 21">
            <a:extLst>
              <a:ext uri="{FF2B5EF4-FFF2-40B4-BE49-F238E27FC236}">
                <a16:creationId xmlns:a16="http://schemas.microsoft.com/office/drawing/2014/main" id="{AB0B87AD-7318-4F9B-832E-371CEE708FA8}"/>
              </a:ext>
            </a:extLst>
          </p:cNvPr>
          <p:cNvSpPr/>
          <p:nvPr/>
        </p:nvSpPr>
        <p:spPr>
          <a:xfrm>
            <a:off x="7562989" y="2227489"/>
            <a:ext cx="940904" cy="107674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Flecha: hacia abajo 22">
            <a:extLst>
              <a:ext uri="{FF2B5EF4-FFF2-40B4-BE49-F238E27FC236}">
                <a16:creationId xmlns:a16="http://schemas.microsoft.com/office/drawing/2014/main" id="{1EDD4606-25DC-4BA3-B2E0-68A1EEC2A4C8}"/>
              </a:ext>
            </a:extLst>
          </p:cNvPr>
          <p:cNvSpPr/>
          <p:nvPr/>
        </p:nvSpPr>
        <p:spPr>
          <a:xfrm>
            <a:off x="4487231" y="2216080"/>
            <a:ext cx="940904" cy="107674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tángulo: esquinas redondeadas 23">
            <a:extLst>
              <a:ext uri="{FF2B5EF4-FFF2-40B4-BE49-F238E27FC236}">
                <a16:creationId xmlns:a16="http://schemas.microsoft.com/office/drawing/2014/main" id="{7BF6D321-2723-4222-989E-032F8C236F02}"/>
              </a:ext>
            </a:extLst>
          </p:cNvPr>
          <p:cNvSpPr/>
          <p:nvPr/>
        </p:nvSpPr>
        <p:spPr>
          <a:xfrm>
            <a:off x="6684065" y="6186319"/>
            <a:ext cx="1540564" cy="490330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manuales</a:t>
            </a:r>
          </a:p>
        </p:txBody>
      </p:sp>
      <p:sp>
        <p:nvSpPr>
          <p:cNvPr id="25" name="Rectángulo: esquinas redondeadas 24">
            <a:extLst>
              <a:ext uri="{FF2B5EF4-FFF2-40B4-BE49-F238E27FC236}">
                <a16:creationId xmlns:a16="http://schemas.microsoft.com/office/drawing/2014/main" id="{83BD4BDF-B92E-44B3-874B-E49846DF9030}"/>
              </a:ext>
            </a:extLst>
          </p:cNvPr>
          <p:cNvSpPr/>
          <p:nvPr/>
        </p:nvSpPr>
        <p:spPr>
          <a:xfrm>
            <a:off x="8392905" y="6246136"/>
            <a:ext cx="998884" cy="490330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recetas</a:t>
            </a:r>
          </a:p>
        </p:txBody>
      </p:sp>
      <p:sp>
        <p:nvSpPr>
          <p:cNvPr id="26" name="Rectángulo: esquinas redondeadas 25">
            <a:extLst>
              <a:ext uri="{FF2B5EF4-FFF2-40B4-BE49-F238E27FC236}">
                <a16:creationId xmlns:a16="http://schemas.microsoft.com/office/drawing/2014/main" id="{61052CB6-1923-4460-B6E5-D5E20A85D7E1}"/>
              </a:ext>
            </a:extLst>
          </p:cNvPr>
          <p:cNvSpPr/>
          <p:nvPr/>
        </p:nvSpPr>
        <p:spPr>
          <a:xfrm>
            <a:off x="154059" y="5809431"/>
            <a:ext cx="1139686" cy="490330"/>
          </a:xfrm>
          <a:prstGeom prst="roundRect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infografía</a:t>
            </a:r>
          </a:p>
        </p:txBody>
      </p:sp>
      <p:sp>
        <p:nvSpPr>
          <p:cNvPr id="27" name="Flecha: hacia abajo 26">
            <a:extLst>
              <a:ext uri="{FF2B5EF4-FFF2-40B4-BE49-F238E27FC236}">
                <a16:creationId xmlns:a16="http://schemas.microsoft.com/office/drawing/2014/main" id="{9AC1B228-B8FB-41CC-A673-B6AD10EB59CD}"/>
              </a:ext>
            </a:extLst>
          </p:cNvPr>
          <p:cNvSpPr/>
          <p:nvPr/>
        </p:nvSpPr>
        <p:spPr>
          <a:xfrm rot="19592679">
            <a:off x="9736537" y="2234447"/>
            <a:ext cx="940904" cy="107674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ángulo: esquinas redondeadas 27">
            <a:extLst>
              <a:ext uri="{FF2B5EF4-FFF2-40B4-BE49-F238E27FC236}">
                <a16:creationId xmlns:a16="http://schemas.microsoft.com/office/drawing/2014/main" id="{32ED4AE6-2DC4-4EF5-B373-69A291C81C3E}"/>
              </a:ext>
            </a:extLst>
          </p:cNvPr>
          <p:cNvSpPr/>
          <p:nvPr/>
        </p:nvSpPr>
        <p:spPr>
          <a:xfrm>
            <a:off x="10255995" y="3383795"/>
            <a:ext cx="1219201" cy="49033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AFICHES</a:t>
            </a:r>
          </a:p>
        </p:txBody>
      </p:sp>
      <p:sp>
        <p:nvSpPr>
          <p:cNvPr id="29" name="Rectángulo: esquinas redondeadas 28">
            <a:extLst>
              <a:ext uri="{FF2B5EF4-FFF2-40B4-BE49-F238E27FC236}">
                <a16:creationId xmlns:a16="http://schemas.microsoft.com/office/drawing/2014/main" id="{4B63CF0D-B04B-45AA-A74E-2C3FAD293FFB}"/>
              </a:ext>
            </a:extLst>
          </p:cNvPr>
          <p:cNvSpPr/>
          <p:nvPr/>
        </p:nvSpPr>
        <p:spPr>
          <a:xfrm>
            <a:off x="10286689" y="4675157"/>
            <a:ext cx="1345689" cy="490330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propaganda</a:t>
            </a:r>
          </a:p>
        </p:txBody>
      </p:sp>
      <p:sp>
        <p:nvSpPr>
          <p:cNvPr id="30" name="Rectángulo: esquinas redondeadas 29">
            <a:extLst>
              <a:ext uri="{FF2B5EF4-FFF2-40B4-BE49-F238E27FC236}">
                <a16:creationId xmlns:a16="http://schemas.microsoft.com/office/drawing/2014/main" id="{191935E8-3099-4CEC-BE0F-45E2C7A85569}"/>
              </a:ext>
            </a:extLst>
          </p:cNvPr>
          <p:cNvSpPr/>
          <p:nvPr/>
        </p:nvSpPr>
        <p:spPr>
          <a:xfrm>
            <a:off x="10286690" y="4057328"/>
            <a:ext cx="1219201" cy="490330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publicidad</a:t>
            </a:r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033C3B7F-AFAB-429D-9A51-98A7120F807C}"/>
              </a:ext>
            </a:extLst>
          </p:cNvPr>
          <p:cNvSpPr/>
          <p:nvPr/>
        </p:nvSpPr>
        <p:spPr>
          <a:xfrm>
            <a:off x="1389879" y="5810787"/>
            <a:ext cx="1808923" cy="490330"/>
          </a:xfrm>
          <a:prstGeom prst="round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Textos periodísticos</a:t>
            </a:r>
          </a:p>
        </p:txBody>
      </p:sp>
      <p:cxnSp>
        <p:nvCxnSpPr>
          <p:cNvPr id="33" name="Conector: angular 32">
            <a:extLst>
              <a:ext uri="{FF2B5EF4-FFF2-40B4-BE49-F238E27FC236}">
                <a16:creationId xmlns:a16="http://schemas.microsoft.com/office/drawing/2014/main" id="{B566DB28-2758-4BDD-ADC9-E909D5C8C641}"/>
              </a:ext>
            </a:extLst>
          </p:cNvPr>
          <p:cNvCxnSpPr>
            <a:cxnSpLocks/>
          </p:cNvCxnSpPr>
          <p:nvPr/>
        </p:nvCxnSpPr>
        <p:spPr>
          <a:xfrm>
            <a:off x="2933758" y="6129219"/>
            <a:ext cx="783477" cy="362082"/>
          </a:xfrm>
          <a:prstGeom prst="bentConnector3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ángulo: esquinas redondeadas 35">
            <a:extLst>
              <a:ext uri="{FF2B5EF4-FFF2-40B4-BE49-F238E27FC236}">
                <a16:creationId xmlns:a16="http://schemas.microsoft.com/office/drawing/2014/main" id="{B06F9F58-1781-4250-9C7C-075F18E8A6D7}"/>
              </a:ext>
            </a:extLst>
          </p:cNvPr>
          <p:cNvSpPr/>
          <p:nvPr/>
        </p:nvSpPr>
        <p:spPr>
          <a:xfrm>
            <a:off x="3717235" y="6330014"/>
            <a:ext cx="1371600" cy="490330"/>
          </a:xfrm>
          <a:prstGeom prst="roundRect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REPORTAJE</a:t>
            </a:r>
          </a:p>
        </p:txBody>
      </p:sp>
    </p:spTree>
    <p:extLst>
      <p:ext uri="{BB962C8B-B14F-4D97-AF65-F5344CB8AC3E}">
        <p14:creationId xmlns:p14="http://schemas.microsoft.com/office/powerpoint/2010/main" val="3694877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6FE42D7-5E60-4C91-8E27-C4B7CC04F87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430"/>
          <a:stretch/>
        </p:blipFill>
        <p:spPr>
          <a:xfrm>
            <a:off x="490330" y="623744"/>
            <a:ext cx="10858461" cy="2805256"/>
          </a:xfrm>
          <a:prstGeom prst="rect">
            <a:avLst/>
          </a:prstGeom>
          <a:ln w="76200">
            <a:solidFill>
              <a:srgbClr val="0070C0"/>
            </a:solidFill>
          </a:ln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1225BD14-3885-4465-879E-12E002C2E503}"/>
              </a:ext>
            </a:extLst>
          </p:cNvPr>
          <p:cNvSpPr txBox="1"/>
          <p:nvPr/>
        </p:nvSpPr>
        <p:spPr>
          <a:xfrm>
            <a:off x="9621080" y="3892634"/>
            <a:ext cx="2425148" cy="23083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2400" dirty="0">
                <a:solidFill>
                  <a:srgbClr val="FF00FF"/>
                </a:solidFill>
              </a:rPr>
              <a:t>Si aún no lo tienes claro, ¡No te preocupes! En esta clase leeremos un Reportaje.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D91D341-8120-451D-9E5F-467058A1FA80}"/>
              </a:ext>
            </a:extLst>
          </p:cNvPr>
          <p:cNvSpPr txBox="1"/>
          <p:nvPr/>
        </p:nvSpPr>
        <p:spPr>
          <a:xfrm>
            <a:off x="172278" y="65391"/>
            <a:ext cx="2650435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CL" sz="3200" b="1" i="1" dirty="0"/>
              <a:t>EL REPORTAJE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D79A8323-4293-49A0-ACD3-1F5BE58A99FC}"/>
              </a:ext>
            </a:extLst>
          </p:cNvPr>
          <p:cNvSpPr txBox="1"/>
          <p:nvPr/>
        </p:nvSpPr>
        <p:spPr>
          <a:xfrm>
            <a:off x="3478697" y="3759790"/>
            <a:ext cx="6016486" cy="3046988"/>
          </a:xfrm>
          <a:prstGeom prst="rect">
            <a:avLst/>
          </a:prstGeom>
          <a:noFill/>
          <a:ln w="76200"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r>
              <a:rPr lang="es-CL" sz="2400" dirty="0"/>
              <a:t>Encontramos reportajes en la prensa escrita, diarios, las revistas, radio, televisión e internet.</a:t>
            </a:r>
          </a:p>
          <a:p>
            <a:endParaRPr lang="es-CL" sz="2400" dirty="0"/>
          </a:p>
          <a:p>
            <a:r>
              <a:rPr lang="es-CL" sz="2400" dirty="0"/>
              <a:t>El reportero, quien escribe el reportaje, recoge información, investiga, recibe testimonios de otros, fotografías, entre otros, ya que el reportaje es mucho más detallado que una noticia.</a:t>
            </a:r>
          </a:p>
        </p:txBody>
      </p:sp>
      <p:pic>
        <p:nvPicPr>
          <p:cNvPr id="1028" name="Picture 4" descr="Read All About It - Extra GIF - Extra Newspaper Paper - Descubre &amp; Comparte  GIFs">
            <a:extLst>
              <a:ext uri="{FF2B5EF4-FFF2-40B4-BE49-F238E27FC236}">
                <a16:creationId xmlns:a16="http://schemas.microsoft.com/office/drawing/2014/main" id="{A7D79711-2010-4730-9140-5BCD126232E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56146"/>
            <a:ext cx="3352800" cy="27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6154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281</Words>
  <Application>Microsoft Office PowerPoint</Application>
  <PresentationFormat>Panorámica</PresentationFormat>
  <Paragraphs>41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Albertus Extra Bold</vt:lpstr>
      <vt:lpstr>Algerian</vt:lpstr>
      <vt:lpstr>Arial</vt:lpstr>
      <vt:lpstr>Bodoni</vt:lpstr>
      <vt:lpstr>Calibri</vt:lpstr>
      <vt:lpstr>Calibri Light</vt:lpstr>
      <vt:lpstr>Tema de Office</vt:lpstr>
      <vt:lpstr>  MATERIAL DE APOYO Unidad 2 guía n°17 Lenguaje y Comunicación 6to básico   Para consultas sobre la asignatura o las guías de aprendizaje, escribe al correo: marjorie.palominos@colegio-mineralelteniente.cl </vt:lpstr>
      <vt:lpstr>Recuerda que en tu cuaderno siempre debes anotar la fecha, objetivo y habilidad.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MATERIAL DE APOYO Unidad 1 guía n°10 Lenguaje y Comunicación 5to básico   Para consultas sobre la asignatura o las guías de aprendizaje, escribe al correo: marjorie.palominos@colegio-mineralelteniente.cl </dc:title>
  <dc:creator>Carrie Palominos Cornejo</dc:creator>
  <cp:lastModifiedBy>Carrie Palominos Cornejo</cp:lastModifiedBy>
  <cp:revision>24</cp:revision>
  <dcterms:created xsi:type="dcterms:W3CDTF">2020-06-09T22:40:37Z</dcterms:created>
  <dcterms:modified xsi:type="dcterms:W3CDTF">2020-09-02T16:39:48Z</dcterms:modified>
</cp:coreProperties>
</file>