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illas color Pastel para Presentaciones Google y PowerPoint">
            <a:extLst>
              <a:ext uri="{FF2B5EF4-FFF2-40B4-BE49-F238E27FC236}">
                <a16:creationId xmlns:a16="http://schemas.microsoft.com/office/drawing/2014/main" id="{5552BF5C-6916-4DB1-B888-D9EE4398F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471619" y="1859797"/>
            <a:ext cx="7248761" cy="371959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2 guía n°17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382754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 independientemente y comprender textos no literarios. (OA6-OA3)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Leer, comprender, aplicar.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88065E3-AF9B-45EA-8173-45F849B0C883}"/>
              </a:ext>
            </a:extLst>
          </p:cNvPr>
          <p:cNvSpPr/>
          <p:nvPr/>
        </p:nvSpPr>
        <p:spPr>
          <a:xfrm>
            <a:off x="4737651" y="238540"/>
            <a:ext cx="2716696" cy="49033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textos no literarios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2217770-F8D4-4741-B2EE-D7BA5E3B46B5}"/>
              </a:ext>
            </a:extLst>
          </p:cNvPr>
          <p:cNvSpPr/>
          <p:nvPr/>
        </p:nvSpPr>
        <p:spPr>
          <a:xfrm>
            <a:off x="1484243" y="894523"/>
            <a:ext cx="9223513" cy="1239078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textos no literarios son aquellos que fueron escritos con una función práctica, tienen una finalidad específica: como informarnos, investigar, darnos indicaciones, etc.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basan en LA REALIDAD.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1CEF497-AE80-4CA8-9898-CA236F1BD71E}"/>
              </a:ext>
            </a:extLst>
          </p:cNvPr>
          <p:cNvSpPr/>
          <p:nvPr/>
        </p:nvSpPr>
        <p:spPr>
          <a:xfrm>
            <a:off x="6675093" y="3413650"/>
            <a:ext cx="2716696" cy="4903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INSTRUCTIVOS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3AD75A2-39E4-4376-B341-08FAD7630265}"/>
              </a:ext>
            </a:extLst>
          </p:cNvPr>
          <p:cNvSpPr/>
          <p:nvPr/>
        </p:nvSpPr>
        <p:spPr>
          <a:xfrm>
            <a:off x="3650830" y="3395870"/>
            <a:ext cx="2716696" cy="49033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NORMATIVOS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3A00E09-0166-4A81-A2C3-36A517046032}"/>
              </a:ext>
            </a:extLst>
          </p:cNvPr>
          <p:cNvSpPr/>
          <p:nvPr/>
        </p:nvSpPr>
        <p:spPr>
          <a:xfrm>
            <a:off x="125895" y="3350342"/>
            <a:ext cx="2716696" cy="49033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INFORMATIVOS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3D66684-FD8A-4913-AD37-B48B298F08C6}"/>
              </a:ext>
            </a:extLst>
          </p:cNvPr>
          <p:cNvSpPr/>
          <p:nvPr/>
        </p:nvSpPr>
        <p:spPr>
          <a:xfrm>
            <a:off x="151713" y="3955772"/>
            <a:ext cx="2716696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Entregan información o datos sobre hechos reales.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6979119-8A46-4717-A3DA-3DEB6EF513A8}"/>
              </a:ext>
            </a:extLst>
          </p:cNvPr>
          <p:cNvSpPr/>
          <p:nvPr/>
        </p:nvSpPr>
        <p:spPr>
          <a:xfrm>
            <a:off x="6675093" y="4010167"/>
            <a:ext cx="2716696" cy="92765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Explican cómo hacer algo por medio del </a:t>
            </a:r>
            <a:r>
              <a:rPr kumimoji="0" lang="es-C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paso a paso.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2476C08-8D78-4D8A-BF18-183C22E72B99}"/>
              </a:ext>
            </a:extLst>
          </p:cNvPr>
          <p:cNvSpPr/>
          <p:nvPr/>
        </p:nvSpPr>
        <p:spPr>
          <a:xfrm>
            <a:off x="3599477" y="3987246"/>
            <a:ext cx="2716696" cy="917711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Apuntan a normar o controlar  nuestra conducta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FC6FBBD-806D-45A3-804B-11108AF3EE91}"/>
              </a:ext>
            </a:extLst>
          </p:cNvPr>
          <p:cNvSpPr/>
          <p:nvPr/>
        </p:nvSpPr>
        <p:spPr>
          <a:xfrm>
            <a:off x="1345095" y="4591865"/>
            <a:ext cx="1808923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Biografías y autobiografías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A540F4B-E585-42CE-8BF7-F2E2C4D9180D}"/>
              </a:ext>
            </a:extLst>
          </p:cNvPr>
          <p:cNvSpPr/>
          <p:nvPr/>
        </p:nvSpPr>
        <p:spPr>
          <a:xfrm>
            <a:off x="154059" y="5219699"/>
            <a:ext cx="1139686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cartas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96F36E9-AD92-41E6-B876-ED6C79868CD2}"/>
              </a:ext>
            </a:extLst>
          </p:cNvPr>
          <p:cNvSpPr/>
          <p:nvPr/>
        </p:nvSpPr>
        <p:spPr>
          <a:xfrm>
            <a:off x="125895" y="4561202"/>
            <a:ext cx="1139687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noticias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1FAD984-CD6F-4792-A1B0-BABEB3388FC9}"/>
              </a:ext>
            </a:extLst>
          </p:cNvPr>
          <p:cNvSpPr/>
          <p:nvPr/>
        </p:nvSpPr>
        <p:spPr>
          <a:xfrm>
            <a:off x="1371597" y="5218715"/>
            <a:ext cx="1808923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Artículos informativos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304812D3-B864-40CD-9B10-8034A2E460DC}"/>
              </a:ext>
            </a:extLst>
          </p:cNvPr>
          <p:cNvSpPr/>
          <p:nvPr/>
        </p:nvSpPr>
        <p:spPr>
          <a:xfrm>
            <a:off x="3717235" y="4994406"/>
            <a:ext cx="1027045" cy="49033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leyes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81277569-F381-4525-A349-B2D156EF7A57}"/>
              </a:ext>
            </a:extLst>
          </p:cNvPr>
          <p:cNvSpPr/>
          <p:nvPr/>
        </p:nvSpPr>
        <p:spPr>
          <a:xfrm>
            <a:off x="4187401" y="5614649"/>
            <a:ext cx="1540564" cy="49033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reglamentos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6D28A1D-F449-4FC5-8162-64AB2B8901EC}"/>
              </a:ext>
            </a:extLst>
          </p:cNvPr>
          <p:cNvSpPr/>
          <p:nvPr/>
        </p:nvSpPr>
        <p:spPr>
          <a:xfrm>
            <a:off x="4957683" y="4994406"/>
            <a:ext cx="1027045" cy="49033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normas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719FF0A0-586E-4D63-9D24-81668F796F1A}"/>
              </a:ext>
            </a:extLst>
          </p:cNvPr>
          <p:cNvSpPr/>
          <p:nvPr/>
        </p:nvSpPr>
        <p:spPr>
          <a:xfrm>
            <a:off x="8238853" y="5063546"/>
            <a:ext cx="1219201" cy="1056861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Tutoriales (por ej. 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youtube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E33D3193-B88C-4E45-BE3F-2A4CA21C2FE4}"/>
              </a:ext>
            </a:extLst>
          </p:cNvPr>
          <p:cNvSpPr/>
          <p:nvPr/>
        </p:nvSpPr>
        <p:spPr>
          <a:xfrm>
            <a:off x="6675093" y="5614649"/>
            <a:ext cx="1462712" cy="49033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indicaciones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74B0DAF9-B907-4990-987D-BACCBE4997ED}"/>
              </a:ext>
            </a:extLst>
          </p:cNvPr>
          <p:cNvSpPr/>
          <p:nvPr/>
        </p:nvSpPr>
        <p:spPr>
          <a:xfrm>
            <a:off x="6675093" y="5042979"/>
            <a:ext cx="1462712" cy="49033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instrucciones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41611A33-12C9-4B7F-A0E1-55C27D36FFA0}"/>
              </a:ext>
            </a:extLst>
          </p:cNvPr>
          <p:cNvSpPr/>
          <p:nvPr/>
        </p:nvSpPr>
        <p:spPr>
          <a:xfrm rot="2962595">
            <a:off x="1231732" y="2243464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AB0B87AD-7318-4F9B-832E-371CEE708FA8}"/>
              </a:ext>
            </a:extLst>
          </p:cNvPr>
          <p:cNvSpPr/>
          <p:nvPr/>
        </p:nvSpPr>
        <p:spPr>
          <a:xfrm>
            <a:off x="7562989" y="2227489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id="{1EDD4606-25DC-4BA3-B2E0-68A1EEC2A4C8}"/>
              </a:ext>
            </a:extLst>
          </p:cNvPr>
          <p:cNvSpPr/>
          <p:nvPr/>
        </p:nvSpPr>
        <p:spPr>
          <a:xfrm>
            <a:off x="4487231" y="2216080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7BF6D321-2723-4222-989E-032F8C236F02}"/>
              </a:ext>
            </a:extLst>
          </p:cNvPr>
          <p:cNvSpPr/>
          <p:nvPr/>
        </p:nvSpPr>
        <p:spPr>
          <a:xfrm>
            <a:off x="6684065" y="6186319"/>
            <a:ext cx="1540564" cy="49033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manuales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3BD4BDF-B92E-44B3-874B-E49846DF9030}"/>
              </a:ext>
            </a:extLst>
          </p:cNvPr>
          <p:cNvSpPr/>
          <p:nvPr/>
        </p:nvSpPr>
        <p:spPr>
          <a:xfrm>
            <a:off x="8392905" y="6246136"/>
            <a:ext cx="998884" cy="49033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recetas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61052CB6-1923-4460-B6E5-D5E20A85D7E1}"/>
              </a:ext>
            </a:extLst>
          </p:cNvPr>
          <p:cNvSpPr/>
          <p:nvPr/>
        </p:nvSpPr>
        <p:spPr>
          <a:xfrm>
            <a:off x="154059" y="5809431"/>
            <a:ext cx="1139686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infografía</a:t>
            </a:r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id="{9AC1B228-B8FB-41CC-A673-B6AD10EB59CD}"/>
              </a:ext>
            </a:extLst>
          </p:cNvPr>
          <p:cNvSpPr/>
          <p:nvPr/>
        </p:nvSpPr>
        <p:spPr>
          <a:xfrm rot="19592679">
            <a:off x="9736537" y="2234447"/>
            <a:ext cx="940904" cy="10767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32ED4AE6-2DC4-4EF5-B373-69A291C81C3E}"/>
              </a:ext>
            </a:extLst>
          </p:cNvPr>
          <p:cNvSpPr/>
          <p:nvPr/>
        </p:nvSpPr>
        <p:spPr>
          <a:xfrm>
            <a:off x="10255995" y="3383795"/>
            <a:ext cx="1219201" cy="4903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AFICHES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4B63CF0D-B04B-45AA-A74E-2C3FAD293FFB}"/>
              </a:ext>
            </a:extLst>
          </p:cNvPr>
          <p:cNvSpPr/>
          <p:nvPr/>
        </p:nvSpPr>
        <p:spPr>
          <a:xfrm>
            <a:off x="10286689" y="4675157"/>
            <a:ext cx="1345689" cy="490330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propaganda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91935E8-3099-4CEC-BE0F-45E2C7A85569}"/>
              </a:ext>
            </a:extLst>
          </p:cNvPr>
          <p:cNvSpPr/>
          <p:nvPr/>
        </p:nvSpPr>
        <p:spPr>
          <a:xfrm>
            <a:off x="10286690" y="4057328"/>
            <a:ext cx="1219201" cy="490330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publicidad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33C3B7F-AFAB-429D-9A51-98A7120F807C}"/>
              </a:ext>
            </a:extLst>
          </p:cNvPr>
          <p:cNvSpPr/>
          <p:nvPr/>
        </p:nvSpPr>
        <p:spPr>
          <a:xfrm>
            <a:off x="1389879" y="5810787"/>
            <a:ext cx="1808923" cy="490330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Textos periodísticos</a:t>
            </a:r>
          </a:p>
        </p:txBody>
      </p: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B566DB28-2758-4BDD-ADC9-E909D5C8C641}"/>
              </a:ext>
            </a:extLst>
          </p:cNvPr>
          <p:cNvCxnSpPr>
            <a:cxnSpLocks/>
          </p:cNvCxnSpPr>
          <p:nvPr/>
        </p:nvCxnSpPr>
        <p:spPr>
          <a:xfrm>
            <a:off x="2933758" y="6129219"/>
            <a:ext cx="783477" cy="362082"/>
          </a:xfrm>
          <a:prstGeom prst="bentConnector3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B06F9F58-1781-4250-9C7C-075F18E8A6D7}"/>
              </a:ext>
            </a:extLst>
          </p:cNvPr>
          <p:cNvSpPr/>
          <p:nvPr/>
        </p:nvSpPr>
        <p:spPr>
          <a:xfrm>
            <a:off x="3717235" y="6330014"/>
            <a:ext cx="1371600" cy="49033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REPORTAJE</a:t>
            </a:r>
          </a:p>
        </p:txBody>
      </p:sp>
    </p:spTree>
    <p:extLst>
      <p:ext uri="{BB962C8B-B14F-4D97-AF65-F5344CB8AC3E}">
        <p14:creationId xmlns:p14="http://schemas.microsoft.com/office/powerpoint/2010/main" val="369487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6FE42D7-5E60-4C91-8E27-C4B7CC04F8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30"/>
          <a:stretch/>
        </p:blipFill>
        <p:spPr>
          <a:xfrm>
            <a:off x="490330" y="623744"/>
            <a:ext cx="10858461" cy="2805256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225BD14-3885-4465-879E-12E002C2E503}"/>
              </a:ext>
            </a:extLst>
          </p:cNvPr>
          <p:cNvSpPr txBox="1"/>
          <p:nvPr/>
        </p:nvSpPr>
        <p:spPr>
          <a:xfrm>
            <a:off x="9621080" y="3892634"/>
            <a:ext cx="2425148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rgbClr val="FF00FF"/>
                </a:solidFill>
              </a:rPr>
              <a:t>Si aún no lo tienes claro, ¡No te preocupes! En esta clase leeremos un Reportaje.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D91D341-8120-451D-9E5F-467058A1FA80}"/>
              </a:ext>
            </a:extLst>
          </p:cNvPr>
          <p:cNvSpPr txBox="1"/>
          <p:nvPr/>
        </p:nvSpPr>
        <p:spPr>
          <a:xfrm>
            <a:off x="172278" y="65391"/>
            <a:ext cx="265043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3200" b="1" i="1" dirty="0"/>
              <a:t>EL REPORTAJE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79A8323-4293-49A0-ACD3-1F5BE58A99FC}"/>
              </a:ext>
            </a:extLst>
          </p:cNvPr>
          <p:cNvSpPr txBox="1"/>
          <p:nvPr/>
        </p:nvSpPr>
        <p:spPr>
          <a:xfrm>
            <a:off x="3478697" y="3759790"/>
            <a:ext cx="6016486" cy="3046988"/>
          </a:xfrm>
          <a:prstGeom prst="rect">
            <a:avLst/>
          </a:prstGeom>
          <a:noFill/>
          <a:ln w="762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Encontramos reportajes en la prensa escrita, diarios, las revistas, radio, televisión e internet.</a:t>
            </a:r>
          </a:p>
          <a:p>
            <a:endParaRPr lang="es-CL" sz="2400" dirty="0"/>
          </a:p>
          <a:p>
            <a:r>
              <a:rPr lang="es-CL" sz="2400" dirty="0"/>
              <a:t>El reportero, quien escribe el reportaje, recoge información, investiga, recibe testimonios de otros, fotografías, entre otros, ya que el reportaje es mucho más detallado que una noticia.</a:t>
            </a:r>
          </a:p>
        </p:txBody>
      </p:sp>
      <p:pic>
        <p:nvPicPr>
          <p:cNvPr id="1028" name="Picture 4" descr="Read All About It - Extra GIF - Extra Newspaper Paper - Descubre &amp; Comparte  GIFs">
            <a:extLst>
              <a:ext uri="{FF2B5EF4-FFF2-40B4-BE49-F238E27FC236}">
                <a16:creationId xmlns:a16="http://schemas.microsoft.com/office/drawing/2014/main" id="{A7D79711-2010-4730-9140-5BCD126232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6146"/>
            <a:ext cx="33528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15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281</Words>
  <Application>Microsoft Office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MATERIAL DE APOYO Unidad 2 guía n°17 Lenguaje y Comunicación 6to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24</cp:revision>
  <dcterms:created xsi:type="dcterms:W3CDTF">2020-06-09T22:40:37Z</dcterms:created>
  <dcterms:modified xsi:type="dcterms:W3CDTF">2020-09-02T16:39:48Z</dcterms:modified>
</cp:coreProperties>
</file>