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72" r:id="rId4"/>
    <p:sldId id="273" r:id="rId5"/>
    <p:sldId id="274" r:id="rId6"/>
    <p:sldId id="260" r:id="rId7"/>
    <p:sldId id="261" r:id="rId8"/>
    <p:sldId id="262" r:id="rId9"/>
    <p:sldId id="263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ages.smiletemplates.com/uploads/screenshots/0/0000000460/b1.jpg">
            <a:extLst>
              <a:ext uri="{FF2B5EF4-FFF2-40B4-BE49-F238E27FC236}">
                <a16:creationId xmlns:a16="http://schemas.microsoft.com/office/drawing/2014/main" id="{569FA63F-12E4-4B69-AB8C-79DEC73BF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4"/>
          <a:stretch/>
        </p:blipFill>
        <p:spPr bwMode="auto">
          <a:xfrm>
            <a:off x="6785114" y="0"/>
            <a:ext cx="5502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D51BA0-16DB-405F-B467-8485DFF9C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46" y="1898851"/>
            <a:ext cx="11749949" cy="1530149"/>
          </a:xfrm>
        </p:spPr>
        <p:txBody>
          <a:bodyPr/>
          <a:lstStyle/>
          <a:p>
            <a:r>
              <a:rPr lang="es-CL" sz="4000" dirty="0"/>
              <a:t>Unidad 1:</a:t>
            </a:r>
            <a:br>
              <a:rPr lang="es-CL" sz="6600" dirty="0"/>
            </a:br>
            <a:r>
              <a:rPr lang="es-CL" sz="6600" dirty="0"/>
              <a:t>  Múltiplos y factores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457977-66DC-4E9B-8496-38B4AB778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543" y="4359965"/>
            <a:ext cx="10313457" cy="2330364"/>
          </a:xfrm>
        </p:spPr>
        <p:txBody>
          <a:bodyPr>
            <a:noAutofit/>
          </a:bodyPr>
          <a:lstStyle/>
          <a:p>
            <a:pPr algn="l"/>
            <a:r>
              <a:rPr lang="es-CL" sz="3200" dirty="0">
                <a:solidFill>
                  <a:srgbClr val="FF0000"/>
                </a:solidFill>
              </a:rPr>
              <a:t>Objetivo</a:t>
            </a:r>
            <a:r>
              <a:rPr lang="es-CL" sz="3200" dirty="0"/>
              <a:t> ¿Qué aprenderemos? </a:t>
            </a:r>
          </a:p>
          <a:p>
            <a:pPr algn="l"/>
            <a:r>
              <a:rPr lang="es-CL" sz="3200" dirty="0"/>
              <a:t>En esta clase aprenderemos a calcular múltiplos y factores de un número natural.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4AFBA9B1-9AB8-4ABC-A0CC-C2F52ECFB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818" y="406999"/>
            <a:ext cx="4176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solidFill>
                  <a:schemeClr val="tx1"/>
                </a:solidFill>
                <a:latin typeface="Arial" panose="020B0604020202020204" pitchFamily="34" charset="0"/>
              </a:rPr>
              <a:t>Colegio Mineral El Teniente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solidFill>
                  <a:schemeClr val="tx1"/>
                </a:solidFill>
                <a:latin typeface="Arial" panose="020B0604020202020204" pitchFamily="34" charset="0"/>
              </a:rPr>
              <a:t>Profesora: Polyana Gálvez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solidFill>
                  <a:schemeClr val="tx1"/>
                </a:solidFill>
                <a:latin typeface="Arial" panose="020B0604020202020204" pitchFamily="34" charset="0"/>
              </a:rPr>
              <a:t>6º básico ABC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solidFill>
                  <a:schemeClr val="tx1"/>
                </a:solidFill>
                <a:latin typeface="Arial" panose="020B0604020202020204" pitchFamily="34" charset="0"/>
              </a:rPr>
              <a:t>Matemática</a:t>
            </a:r>
          </a:p>
        </p:txBody>
      </p:sp>
      <p:pic>
        <p:nvPicPr>
          <p:cNvPr id="7" name="Picture 2" descr="C:\Users\Usuario\Desktop\insignia colegio azulita.png">
            <a:extLst>
              <a:ext uri="{FF2B5EF4-FFF2-40B4-BE49-F238E27FC236}">
                <a16:creationId xmlns:a16="http://schemas.microsoft.com/office/drawing/2014/main" id="{8228321A-0B52-40E5-BCBB-199AA63E80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3" y="167671"/>
            <a:ext cx="1478122" cy="17311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606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3F047-1C18-4D85-AC2F-86209B04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781"/>
            <a:ext cx="10891669" cy="1162390"/>
          </a:xfrm>
        </p:spPr>
        <p:txBody>
          <a:bodyPr/>
          <a:lstStyle/>
          <a:p>
            <a:r>
              <a:rPr lang="es-CL" sz="3200" dirty="0">
                <a:solidFill>
                  <a:srgbClr val="FFC000"/>
                </a:solidFill>
              </a:rPr>
              <a:t>Los factores de un número son los términos en que se puede descomponer multiplicativamente un número</a:t>
            </a:r>
            <a:r>
              <a:rPr lang="es-CL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098" name="Picture 2" descr="* Ahora a revisar y comprobar... ">
            <a:extLst>
              <a:ext uri="{FF2B5EF4-FFF2-40B4-BE49-F238E27FC236}">
                <a16:creationId xmlns:a16="http://schemas.microsoft.com/office/drawing/2014/main" id="{025A5D66-B95F-4D24-8704-1BEDE6D8C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3073" r="81735" b="77873"/>
          <a:stretch/>
        </p:blipFill>
        <p:spPr bwMode="auto">
          <a:xfrm>
            <a:off x="10891669" y="444294"/>
            <a:ext cx="1300331" cy="187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A55704-EB2F-4122-A3EE-DB92CD806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14" t="38512" r="28691" b="12998"/>
          <a:stretch/>
        </p:blipFill>
        <p:spPr>
          <a:xfrm>
            <a:off x="-1" y="1277256"/>
            <a:ext cx="6197601" cy="45110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6BA8C8-E148-4954-A8DD-F7E1F66ED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53" t="27732" r="27738" b="27732"/>
          <a:stretch/>
        </p:blipFill>
        <p:spPr>
          <a:xfrm>
            <a:off x="6096000" y="2319130"/>
            <a:ext cx="6063815" cy="451108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A4C96E9-58FB-4D8F-B524-4D1860D176F3}"/>
              </a:ext>
            </a:extLst>
          </p:cNvPr>
          <p:cNvSpPr txBox="1">
            <a:spLocks/>
          </p:cNvSpPr>
          <p:nvPr/>
        </p:nvSpPr>
        <p:spPr>
          <a:xfrm>
            <a:off x="7006771" y="1704714"/>
            <a:ext cx="4129314" cy="6485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3200" dirty="0">
                <a:solidFill>
                  <a:srgbClr val="FFC000"/>
                </a:solidFill>
              </a:rPr>
              <a:t>Resuelve el desafío</a:t>
            </a:r>
            <a:endParaRPr lang="es-C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6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29FA9-AD87-4BDF-B749-0BD6809C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" y="0"/>
            <a:ext cx="10571998" cy="653143"/>
          </a:xfrm>
        </p:spPr>
        <p:txBody>
          <a:bodyPr/>
          <a:lstStyle/>
          <a:p>
            <a:r>
              <a:rPr lang="es-CL" sz="3600" dirty="0"/>
              <a:t>Preguntas de cierre: Autoevaluación</a:t>
            </a:r>
            <a:r>
              <a:rPr lang="es-CL" dirty="0"/>
              <a:t>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CA7110-999D-4637-B308-A79FAF308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12" t="22698" r="47083" b="6267"/>
          <a:stretch/>
        </p:blipFill>
        <p:spPr>
          <a:xfrm>
            <a:off x="5486398" y="1306285"/>
            <a:ext cx="5384801" cy="53267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D87922-2BF6-47AF-A415-C001B307E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20657" r="34643" b="56405"/>
          <a:stretch/>
        </p:blipFill>
        <p:spPr>
          <a:xfrm>
            <a:off x="239484" y="4982030"/>
            <a:ext cx="5007430" cy="18759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58D9D-8F4C-48EB-A002-08EA07D65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09" t="28984" r="41071" b="13209"/>
          <a:stretch/>
        </p:blipFill>
        <p:spPr>
          <a:xfrm>
            <a:off x="239484" y="653143"/>
            <a:ext cx="5007430" cy="432888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2C4E8E3-F650-488A-BEF4-0516F9DB80E7}"/>
              </a:ext>
            </a:extLst>
          </p:cNvPr>
          <p:cNvSpPr/>
          <p:nvPr/>
        </p:nvSpPr>
        <p:spPr>
          <a:xfrm>
            <a:off x="2053772" y="885371"/>
            <a:ext cx="1378853" cy="3628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E2C87835-22B9-4006-BC9A-F4D591A5097B}"/>
              </a:ext>
            </a:extLst>
          </p:cNvPr>
          <p:cNvSpPr/>
          <p:nvPr/>
        </p:nvSpPr>
        <p:spPr>
          <a:xfrm>
            <a:off x="7344229" y="609599"/>
            <a:ext cx="1262743" cy="9144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507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4C0F3D0-3D61-4A6F-81F3-2B828B7C2BA9}"/>
              </a:ext>
            </a:extLst>
          </p:cNvPr>
          <p:cNvSpPr txBox="1">
            <a:spLocks/>
          </p:cNvSpPr>
          <p:nvPr/>
        </p:nvSpPr>
        <p:spPr>
          <a:xfrm>
            <a:off x="2438399" y="112644"/>
            <a:ext cx="9433693" cy="6433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Architects Daughter"/>
                <a:cs typeface="Architects Daughter"/>
                <a:sym typeface="Architects Daughter"/>
              </a:rPr>
              <a:t>Estimado/a estudiante mineralino: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A1A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Architects Daughter"/>
                <a:cs typeface="Architects Daughter"/>
                <a:sym typeface="Architects Daughter"/>
              </a:rPr>
              <a:t>A continuación verás una presentación con información respecto a la aplicación de múltiplos y factores en la operatoria y resolución de problemas.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A1A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Architects Daughter"/>
                <a:cs typeface="Architects Daughter"/>
                <a:sym typeface="Architects Daughter"/>
              </a:rPr>
              <a:t>Te invito a desarrollar la guía y evaluación adjunta, para ello debes recordar estrategias simples </a:t>
            </a:r>
            <a:r>
              <a:rPr lang="es-MX" sz="3200" dirty="0">
                <a:solidFill>
                  <a:srgbClr val="FFC000"/>
                </a:solidFill>
                <a:latin typeface="Gill Sans MT" panose="020B0502020104020203"/>
                <a:ea typeface="Architects Daughter"/>
                <a:cs typeface="Architects Daughter"/>
                <a:sym typeface="Architects Daughter"/>
              </a:rPr>
              <a:t>de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Architects Daughter"/>
                <a:cs typeface="Architects Daughter"/>
                <a:sym typeface="Architects Daughter"/>
              </a:rPr>
              <a:t> la multiplicación,  además las múltiples formas de representarlas, como por ejemplo: en sumas reiteradas, patrones o secuencias  numéricas…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A1A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¡¡¡Que tengas un buen trabajo y por favor cuídate!!!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C9EBD4-8494-4048-BDB3-7B831D0F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2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5E3CF-AB35-4140-B245-DFA89035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Ahora!!! </a:t>
            </a:r>
            <a:r>
              <a:rPr lang="es-CL" dirty="0"/>
              <a:t>Comprendiendo conceptos…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033E48-069F-416B-9528-A69916691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530" y="1942465"/>
            <a:ext cx="5867400" cy="4885718"/>
          </a:xfrm>
          <a:prstGeom prst="rect">
            <a:avLst/>
          </a:prstGeom>
        </p:spPr>
      </p:pic>
      <p:pic>
        <p:nvPicPr>
          <p:cNvPr id="5" name="Picture 2" descr="¿Qué es un múltiplo? El múltiplo de un número entero es el producto del número entero dado y otro número entero. Los múlti...">
            <a:extLst>
              <a:ext uri="{FF2B5EF4-FFF2-40B4-BE49-F238E27FC236}">
                <a16:creationId xmlns:a16="http://schemas.microsoft.com/office/drawing/2014/main" id="{1A7F71D7-8CA5-4835-B6D2-018B1533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2034"/>
            <a:ext cx="5671930" cy="4721637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4E6E7E4-183C-4A4E-893E-A299DBFA8C37}"/>
              </a:ext>
            </a:extLst>
          </p:cNvPr>
          <p:cNvSpPr/>
          <p:nvPr/>
        </p:nvSpPr>
        <p:spPr>
          <a:xfrm>
            <a:off x="2388704" y="4797287"/>
            <a:ext cx="977348" cy="31805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3 Marcador de contenido">
            <a:extLst>
              <a:ext uri="{FF2B5EF4-FFF2-40B4-BE49-F238E27FC236}">
                <a16:creationId xmlns:a16="http://schemas.microsoft.com/office/drawing/2014/main" id="{3961B069-6AD5-4550-8CED-7A2A0969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9087" y="486945"/>
            <a:ext cx="1922487" cy="194419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78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986FD-D083-4EE5-BC13-EBD0A28E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44" y="182144"/>
            <a:ext cx="10571998" cy="816392"/>
          </a:xfrm>
        </p:spPr>
        <p:txBody>
          <a:bodyPr/>
          <a:lstStyle/>
          <a:p>
            <a:r>
              <a:rPr lang="es-CL" dirty="0"/>
              <a:t>Reforcemos el concepto con ejemplos…</a:t>
            </a:r>
          </a:p>
        </p:txBody>
      </p:sp>
      <p:pic>
        <p:nvPicPr>
          <p:cNvPr id="4" name="Picture 2" descr="Es el producto de dos o más factores&#10;Profesora Sandra Farías Acuña&#10; ">
            <a:extLst>
              <a:ext uri="{FF2B5EF4-FFF2-40B4-BE49-F238E27FC236}">
                <a16:creationId xmlns:a16="http://schemas.microsoft.com/office/drawing/2014/main" id="{972A7433-505A-4E11-BA75-972810ECF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88"/>
          <a:stretch/>
        </p:blipFill>
        <p:spPr bwMode="auto">
          <a:xfrm>
            <a:off x="0" y="2138222"/>
            <a:ext cx="6016488" cy="4196317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 factor es un número que se multiplica por&#10;otro número para hallar un producto.&#10;Ejemplo:&#10;Profesora Sandra Farías Acuña&#10; ">
            <a:extLst>
              <a:ext uri="{FF2B5EF4-FFF2-40B4-BE49-F238E27FC236}">
                <a16:creationId xmlns:a16="http://schemas.microsoft.com/office/drawing/2014/main" id="{1DEF6300-220D-4168-B095-9D24E5445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 bwMode="auto">
          <a:xfrm>
            <a:off x="6096000" y="1603513"/>
            <a:ext cx="6096000" cy="52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6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B187A-B93B-4F4E-9C40-518DE8CB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0"/>
            <a:ext cx="10571998" cy="1892300"/>
          </a:xfrm>
        </p:spPr>
        <p:txBody>
          <a:bodyPr/>
          <a:lstStyle/>
          <a:p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Factores de un número…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     </a:t>
            </a:r>
            <a:r>
              <a:rPr lang="es-CL" sz="2800" dirty="0"/>
              <a:t>Ejemplo 1: Halla los factores comunes de 24 y 32</a:t>
            </a:r>
          </a:p>
        </p:txBody>
      </p:sp>
      <p:pic>
        <p:nvPicPr>
          <p:cNvPr id="4" name="Picture 2" descr="Ejemplos:Actividad:¿Cuáles son los factores de 16?Respuesta: 1, 2, 4, 8, 16.¿Cuáles son los factores de 18?Respuesta: 1, 2...">
            <a:extLst>
              <a:ext uri="{FF2B5EF4-FFF2-40B4-BE49-F238E27FC236}">
                <a16:creationId xmlns:a16="http://schemas.microsoft.com/office/drawing/2014/main" id="{821F1691-7466-4057-A734-8A8F4E0849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4"/>
          <a:stretch/>
        </p:blipFill>
        <p:spPr bwMode="auto">
          <a:xfrm>
            <a:off x="2166802" y="3823703"/>
            <a:ext cx="7858396" cy="29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•Se comienza con un panel o en el que están colocados los númerosnaturales a partir del número 2.•Normalmente se hace con ...">
            <a:extLst>
              <a:ext uri="{FF2B5EF4-FFF2-40B4-BE49-F238E27FC236}">
                <a16:creationId xmlns:a16="http://schemas.microsoft.com/office/drawing/2014/main" id="{B22BB6E1-0B06-4394-AE93-3D001F7D5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47374" r="15237" b="24295"/>
          <a:stretch/>
        </p:blipFill>
        <p:spPr bwMode="auto">
          <a:xfrm>
            <a:off x="2166802" y="1888501"/>
            <a:ext cx="7858396" cy="1540499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AFAE8-53BB-49B2-8613-8FCBCA94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58417"/>
            <a:ext cx="6783496" cy="970450"/>
          </a:xfrm>
        </p:spPr>
        <p:txBody>
          <a:bodyPr/>
          <a:lstStyle/>
          <a:p>
            <a:r>
              <a:rPr lang="es-CL" dirty="0"/>
              <a:t>Múltiplos de un número…</a:t>
            </a:r>
          </a:p>
        </p:txBody>
      </p:sp>
      <p:pic>
        <p:nvPicPr>
          <p:cNvPr id="1026" name="Picture 2" descr="Copia y resuelve en tu cuaderno.1. Escribe los primeros cinco múltiplos de cada uno de los siguientesnúmeros.a. Múltiplos ...">
            <a:extLst>
              <a:ext uri="{FF2B5EF4-FFF2-40B4-BE49-F238E27FC236}">
                <a16:creationId xmlns:a16="http://schemas.microsoft.com/office/drawing/2014/main" id="{CF899F4C-CCCE-4103-8CE4-A4088FFEF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51119" r="13194" b="3606"/>
          <a:stretch/>
        </p:blipFill>
        <p:spPr bwMode="auto">
          <a:xfrm>
            <a:off x="1219200" y="4376603"/>
            <a:ext cx="9250016" cy="22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9934170-7A63-4FD6-992A-7EF6614DFD7B}"/>
              </a:ext>
            </a:extLst>
          </p:cNvPr>
          <p:cNvSpPr txBox="1">
            <a:spLocks/>
          </p:cNvSpPr>
          <p:nvPr/>
        </p:nvSpPr>
        <p:spPr>
          <a:xfrm>
            <a:off x="185530" y="1218820"/>
            <a:ext cx="11622156" cy="301562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L" sz="3000" dirty="0">
                <a:solidFill>
                  <a:srgbClr val="FFC000"/>
                </a:solidFill>
              </a:rPr>
              <a:t>-Los múltiplos contienen a un número una cantidad exacta de veces.</a:t>
            </a:r>
          </a:p>
          <a:p>
            <a:pPr algn="just"/>
            <a:r>
              <a:rPr lang="es-CL" sz="3000" dirty="0">
                <a:solidFill>
                  <a:srgbClr val="FFC000"/>
                </a:solidFill>
              </a:rPr>
              <a:t>-Se obtienen multiplicando dicho número sucesivamente por 1, 2, 3, 4, 5…</a:t>
            </a:r>
          </a:p>
          <a:p>
            <a:pPr algn="just"/>
            <a:r>
              <a:rPr lang="es-CL" sz="3000" dirty="0">
                <a:solidFill>
                  <a:srgbClr val="FFC000"/>
                </a:solidFill>
              </a:rPr>
              <a:t>-La notación M(</a:t>
            </a:r>
            <a:r>
              <a:rPr lang="es-CL" sz="3000" dirty="0">
                <a:solidFill>
                  <a:srgbClr val="FF0000"/>
                </a:solidFill>
              </a:rPr>
              <a:t>a</a:t>
            </a:r>
            <a:r>
              <a:rPr lang="es-CL" sz="3000" dirty="0">
                <a:solidFill>
                  <a:srgbClr val="FFC000"/>
                </a:solidFill>
              </a:rPr>
              <a:t>) indica el conjunto de todos los múltiplos de </a:t>
            </a:r>
            <a:r>
              <a:rPr lang="es-CL" sz="3000" dirty="0">
                <a:solidFill>
                  <a:srgbClr val="FF0000"/>
                </a:solidFill>
              </a:rPr>
              <a:t>a</a:t>
            </a:r>
            <a:r>
              <a:rPr lang="es-CL" sz="30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81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A52F7-1F10-4E6A-9E07-7B68232D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Práctica independiente</a:t>
            </a:r>
          </a:p>
        </p:txBody>
      </p:sp>
      <p:pic>
        <p:nvPicPr>
          <p:cNvPr id="2050" name="Picture 2" descr="2. Encontrar los múltiplos que cumplan las siguientescaracterísticas.a. Todos los números entre 49 y 124 que seanmúltiplos...">
            <a:extLst>
              <a:ext uri="{FF2B5EF4-FFF2-40B4-BE49-F238E27FC236}">
                <a16:creationId xmlns:a16="http://schemas.microsoft.com/office/drawing/2014/main" id="{DF6F92B0-15C0-4437-82C4-CF9428FB9D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076726"/>
            <a:ext cx="9978887" cy="45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28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49EC8-2580-45B9-8957-BBC4EFDE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1" y="132522"/>
            <a:ext cx="10571998" cy="1667945"/>
          </a:xfrm>
        </p:spPr>
        <p:txBody>
          <a:bodyPr/>
          <a:lstStyle/>
          <a:p>
            <a:r>
              <a:rPr lang="es-CL" sz="3600" dirty="0">
                <a:solidFill>
                  <a:srgbClr val="FF0000"/>
                </a:solidFill>
              </a:rPr>
              <a:t>Desafío!!! </a:t>
            </a:r>
            <a:r>
              <a:rPr lang="es-CL" sz="3600" dirty="0"/>
              <a:t>Encontrar los múltiplos que cumplan las siguientes características: </a:t>
            </a:r>
            <a:br>
              <a:rPr lang="es-CL" sz="3600" dirty="0"/>
            </a:br>
            <a:r>
              <a:rPr lang="es-CL" sz="3600" dirty="0"/>
              <a:t>                           </a:t>
            </a:r>
            <a:r>
              <a:rPr lang="es-CL" sz="3200" dirty="0">
                <a:solidFill>
                  <a:srgbClr val="FF0000"/>
                </a:solidFill>
              </a:rPr>
              <a:t>copia y resuelve en tú cuaderno…</a:t>
            </a:r>
          </a:p>
        </p:txBody>
      </p:sp>
      <p:pic>
        <p:nvPicPr>
          <p:cNvPr id="6" name="Picture 4" descr="3.-Imaginen que se les entrega un paquete con 30bolitas. Cada uno de ustedes debe comprobar queefectivamente hay tal canti...">
            <a:extLst>
              <a:ext uri="{FF2B5EF4-FFF2-40B4-BE49-F238E27FC236}">
                <a16:creationId xmlns:a16="http://schemas.microsoft.com/office/drawing/2014/main" id="{AF2A1556-6F12-4306-915D-A814B0ABF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20147" r="6229" b="11351"/>
          <a:stretch/>
        </p:blipFill>
        <p:spPr bwMode="auto">
          <a:xfrm>
            <a:off x="689114" y="2183295"/>
            <a:ext cx="10283686" cy="43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 Marcador de contenido">
            <a:extLst>
              <a:ext uri="{FF2B5EF4-FFF2-40B4-BE49-F238E27FC236}">
                <a16:creationId xmlns:a16="http://schemas.microsoft.com/office/drawing/2014/main" id="{51A4793A-5E75-4B91-8D23-1B4992D0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0706" y="568359"/>
            <a:ext cx="1562583" cy="12321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2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3F047-1C18-4D85-AC2F-86209B04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70" y="490330"/>
            <a:ext cx="11074043" cy="5923377"/>
          </a:xfrm>
        </p:spPr>
        <p:txBody>
          <a:bodyPr/>
          <a:lstStyle/>
          <a:p>
            <a:r>
              <a:rPr lang="es-CL" sz="4400" dirty="0"/>
              <a:t>Resolviendo el siguiente problema:</a:t>
            </a:r>
            <a:br>
              <a:rPr lang="es-CL" sz="4400" dirty="0"/>
            </a:br>
            <a:r>
              <a:rPr lang="es-CL" sz="3600" dirty="0">
                <a:solidFill>
                  <a:srgbClr val="FFC000"/>
                </a:solidFill>
              </a:rPr>
              <a:t>Imagina que se les entrega un paquete con 30 bolitas. Cada uno de ustedes debe comprobar que efectivamente hay tal cantidad. La condición es que no cuenten de 1 en 1.</a:t>
            </a:r>
            <a:br>
              <a:rPr lang="es-CL" sz="3600" dirty="0">
                <a:solidFill>
                  <a:srgbClr val="FFC000"/>
                </a:solidFill>
              </a:rPr>
            </a:br>
            <a:r>
              <a:rPr lang="es-CL" sz="3600" dirty="0">
                <a:solidFill>
                  <a:srgbClr val="FFC000"/>
                </a:solidFill>
              </a:rPr>
              <a:t>Escribe en tu cuaderno una secuencia que ratifique que en el paquete hay 30 bolitas</a:t>
            </a:r>
            <a:r>
              <a:rPr lang="es-CL" dirty="0">
                <a:solidFill>
                  <a:srgbClr val="FFC000"/>
                </a:solidFill>
              </a:rPr>
              <a:t>.</a:t>
            </a:r>
            <a:br>
              <a:rPr lang="es-CL" dirty="0">
                <a:solidFill>
                  <a:srgbClr val="FFC000"/>
                </a:solidFill>
              </a:rPr>
            </a:br>
            <a:r>
              <a:rPr lang="es-CL" dirty="0">
                <a:solidFill>
                  <a:srgbClr val="FFC000"/>
                </a:solidFill>
              </a:rPr>
              <a:t>Si puedes representar, dibujando los datos sería ideal…</a:t>
            </a:r>
          </a:p>
        </p:txBody>
      </p:sp>
      <p:pic>
        <p:nvPicPr>
          <p:cNvPr id="4098" name="Picture 2" descr="* Ahora a revisar y comprobar... ">
            <a:extLst>
              <a:ext uri="{FF2B5EF4-FFF2-40B4-BE49-F238E27FC236}">
                <a16:creationId xmlns:a16="http://schemas.microsoft.com/office/drawing/2014/main" id="{025A5D66-B95F-4D24-8704-1BEDE6D8C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3073" r="81735" b="77873"/>
          <a:stretch/>
        </p:blipFill>
        <p:spPr bwMode="auto">
          <a:xfrm>
            <a:off x="10891669" y="444294"/>
            <a:ext cx="1300331" cy="187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8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111</TotalTime>
  <Words>321</Words>
  <Application>Microsoft Office PowerPoint</Application>
  <PresentationFormat>Panorámica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Architects Daughter</vt:lpstr>
      <vt:lpstr>Arial</vt:lpstr>
      <vt:lpstr>Century Gothic</vt:lpstr>
      <vt:lpstr>Gill Sans MT</vt:lpstr>
      <vt:lpstr>Wingdings 2</vt:lpstr>
      <vt:lpstr>Citable</vt:lpstr>
      <vt:lpstr>Unidad 1:   Múltiplos y factores</vt:lpstr>
      <vt:lpstr>Presentación de PowerPoint</vt:lpstr>
      <vt:lpstr>Ahora!!! Comprendiendo conceptos…</vt:lpstr>
      <vt:lpstr>Reforcemos el concepto con ejemplos…</vt:lpstr>
      <vt:lpstr>   Factores de un número…        Ejemplo 1: Halla los factores comunes de 24 y 32</vt:lpstr>
      <vt:lpstr>Múltiplos de un número…</vt:lpstr>
      <vt:lpstr>Práctica independiente</vt:lpstr>
      <vt:lpstr>Desafío!!! Encontrar los múltiplos que cumplan las siguientes características:                             copia y resuelve en tú cuaderno…</vt:lpstr>
      <vt:lpstr>Resolviendo el siguiente problema: Imagina que se les entrega un paquete con 30 bolitas. Cada uno de ustedes debe comprobar que efectivamente hay tal cantidad. La condición es que no cuenten de 1 en 1. Escribe en tu cuaderno una secuencia que ratifique que en el paquete hay 30 bolitas. Si puedes representar, dibujando los datos sería ideal…</vt:lpstr>
      <vt:lpstr>Los factores de un número son los términos en que se puede descomponer multiplicativamente un número.</vt:lpstr>
      <vt:lpstr>Preguntas de cierre: Autoevaluación: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Múltiplos y factores</dc:title>
  <dc:creator>Polyana Galvez</dc:creator>
  <cp:lastModifiedBy>Maria Cristina M</cp:lastModifiedBy>
  <cp:revision>13</cp:revision>
  <dcterms:created xsi:type="dcterms:W3CDTF">2020-03-26T03:52:50Z</dcterms:created>
  <dcterms:modified xsi:type="dcterms:W3CDTF">2020-03-26T15:37:55Z</dcterms:modified>
</cp:coreProperties>
</file>