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70" r:id="rId15"/>
    <p:sldId id="265" r:id="rId16"/>
    <p:sldId id="271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41952-0D66-4EA2-8DEA-5291FFFA6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0C78F6-0827-4DFC-A708-0696AE499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6A735-EC78-444F-A6D5-B7470256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94965-B11E-4703-A5CC-855EAD4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482331-8ABD-4E98-A2DC-F85CA24E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56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A19E3-E350-442E-A402-3BE18D4B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F83466-ABFC-44D7-A40D-6895B71D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9265D-E85C-4178-9155-93A52FF0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1BECA-18C9-45A6-8ABA-75339DCD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E3E82-26C2-4D07-BA67-2192F71F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60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572163-8E5E-4FA2-AFF8-3C467A800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ACB733-3E7A-4846-BC9D-14F68C30C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FC725-5D43-4716-96D7-3D3AC40B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06E7AC-B0B7-44AD-A3FB-6CADC86F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14A0D-A78C-44AF-9998-DAB8952A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59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484EF-1D55-41B1-BBFF-5AFCEA9F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2D874-9FC6-48EB-B002-46D4252C8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D05D9-7853-4BC6-AE07-88D0A0BD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11B33A-4D64-4B5E-BD86-7809E04A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7D8BD-35C3-43B3-8202-77E27CD6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617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354D2-656A-4367-8AF6-7BB84805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5B35D6-A6CA-4522-A108-BC5BE606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47CD9-C07E-4DF6-A92A-83C2E132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BECAC-89C7-4249-AFA7-186D603E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76F15-5011-4922-A2C4-528BA7D6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0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43C10-7158-487F-A8CC-3BD1F6E6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A6689-6366-4F01-A825-B29DE26F2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BAEB69-C25C-4C28-9A0D-08FB9568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CE0BD6-DB31-4FA8-BAD9-6C264590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60E5B9-1972-4428-98C4-4DED271A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AEAAFF-7197-4CF6-A1B7-2D7819FA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548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71A79-0BE1-4CBE-9E6D-708448A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4496B-9E03-4E9B-A4CC-D52653C9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6A7C0E-917E-454B-8D65-5C744890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4E7996-9275-4161-B38B-EB16B036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0CC444-7C3C-4A2B-A17A-B371EFFF5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A6ED85-1F94-4907-AD41-3F4F6EAC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D4E5E7-2A25-4BE8-B0A6-DE1E5C60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3DEFB2-31C1-445B-B6AC-67D1E49D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28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10060-473B-49B8-9A08-E45CD296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FD620E-1514-4D1F-B895-E82C7162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B30072-6708-4092-A892-1D70E736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F9BEDE-F644-437B-95BF-543B14C6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58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F3D83F-BBC9-45A6-A575-85F75CF4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6C3B7D-9FC6-4DD5-BFA2-122F69F6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CAF26C-CF1E-4C2A-9016-4665DD6B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48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EDD3F-339D-449A-8804-269B2FFF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AD1AC-CB83-478B-80C1-4F2A9074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CBA8B8-5725-4C47-8C32-054597C1A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791BFE-881D-4A19-AF68-76AB375C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4BBC21-10B8-41CA-9C67-1AF78C0A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C9174C-F15A-420C-BE51-E2FEB87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081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81FFE-0233-4302-8AA7-44F5A8F8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A91C88-8ED8-4A35-BCBB-3931DEFED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868583-F005-4A2D-B61A-45383A858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97B1A6-331C-4679-9EDE-1EADB8B4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1678D6-5B43-4264-9ED0-1C05AD1E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BEF57D-7791-48E4-B0CD-C4B4EE5A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55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84DDCE-C52C-471E-817D-003C6A02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99CCA6-9D31-4997-8183-4B7B64C28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A59B1-107E-4F78-838E-C6EFEE53B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982D-D103-4641-AF49-D3AA7EE208E5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75E2E9-1B1B-407C-AB22-AA483F063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C1762-5F58-4100-8DD8-C99D9B68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6745-A79D-41DB-B7D2-938F53631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lyana.galvez@colegio-mineralelteniente.c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347C9AD0-75F9-4042-BED9-3E51D39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23DA37-AC27-40F0-BF74-958C3126C40C}"/>
              </a:ext>
            </a:extLst>
          </p:cNvPr>
          <p:cNvSpPr txBox="1"/>
          <p:nvPr/>
        </p:nvSpPr>
        <p:spPr>
          <a:xfrm>
            <a:off x="1033670" y="1842052"/>
            <a:ext cx="11251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FRACCIONES EN LA VIDA DIARIA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5D95DA-9ABE-4C42-AA27-BA7614A3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8" y="230349"/>
            <a:ext cx="1195012" cy="146816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ACE557B-CDC0-440C-84D9-3032A24F9073}"/>
              </a:ext>
            </a:extLst>
          </p:cNvPr>
          <p:cNvSpPr/>
          <p:nvPr/>
        </p:nvSpPr>
        <p:spPr>
          <a:xfrm>
            <a:off x="377371" y="3001258"/>
            <a:ext cx="11437257" cy="313932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CL" sz="2200" b="1" u="sng" dirty="0"/>
              <a:t>UNIDAD 1: (OA 5):</a:t>
            </a:r>
            <a:r>
              <a:rPr lang="es-CL" sz="2200" b="1" dirty="0"/>
              <a:t> </a:t>
            </a:r>
            <a:r>
              <a:rPr lang="es-CL" sz="2200" dirty="0"/>
              <a:t>Demostrar que comprende las fracciones y números mixtos: Identificando y determinando equivalencias entre fracciones impropias y números mixtos, usando material concreto y representaciones pictóricas de manera manual y/o software Educativo. Representando estos números en la recta numérica.</a:t>
            </a:r>
          </a:p>
          <a:p>
            <a:r>
              <a:rPr lang="es-CL" sz="2200" dirty="0"/>
              <a:t>Contenidos: Fracciones propias e impropias; Números mixtos; Recta numérica; Resolver problemas.</a:t>
            </a:r>
          </a:p>
          <a:p>
            <a:endParaRPr lang="es-CL" sz="2200" b="1" dirty="0"/>
          </a:p>
          <a:p>
            <a:r>
              <a:rPr lang="es-CL" sz="2200" b="1" dirty="0"/>
              <a:t>OBJETIVO DE CLASE:  Comprender equivalencias entre fracciones impropias y números mixtos;  representándolas y ubicándolas en la recta numérica.</a:t>
            </a:r>
          </a:p>
          <a:p>
            <a:r>
              <a:rPr lang="es-MX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ACTITUD: Manifestar una actitud positiva frente a sus capacidades.</a:t>
            </a:r>
            <a:endParaRPr lang="es-C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F076546-316C-4A20-AEF6-407E8728E5D9}"/>
              </a:ext>
            </a:extLst>
          </p:cNvPr>
          <p:cNvSpPr txBox="1">
            <a:spLocks/>
          </p:cNvSpPr>
          <p:nvPr/>
        </p:nvSpPr>
        <p:spPr>
          <a:xfrm>
            <a:off x="1600198" y="372109"/>
            <a:ext cx="3189515" cy="132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s-MX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 6 año ABC</a:t>
            </a:r>
          </a:p>
          <a:p>
            <a:pPr marL="4572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Profesoras:</a:t>
            </a:r>
          </a:p>
          <a:p>
            <a:pPr marL="4572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Polyana Gálvez-Verónica Álvarez</a:t>
            </a:r>
            <a:endParaRPr lang="es-CL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491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347C9AD0-75F9-4042-BED9-3E51D39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8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8CCDB3-CB1B-40B1-9189-92AD050E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6" y="2051287"/>
            <a:ext cx="9881937" cy="46944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15EA9E-8E20-4AB3-B28C-0CB8B1B1FC4B}"/>
              </a:ext>
            </a:extLst>
          </p:cNvPr>
          <p:cNvSpPr txBox="1"/>
          <p:nvPr/>
        </p:nvSpPr>
        <p:spPr>
          <a:xfrm>
            <a:off x="0" y="-39758"/>
            <a:ext cx="12192000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Regleta de fracciones</a:t>
            </a:r>
            <a:r>
              <a:rPr lang="es-CL" sz="2800" dirty="0"/>
              <a:t>: </a:t>
            </a:r>
          </a:p>
          <a:p>
            <a:r>
              <a:rPr lang="es-CL" sz="2400" dirty="0"/>
              <a:t>Observa y lee las fracciones, descubrirás fracciones equivalentes a través de la medida. </a:t>
            </a:r>
          </a:p>
          <a:p>
            <a:r>
              <a:rPr lang="es-CL" sz="2400" dirty="0"/>
              <a:t>Un medio es equivalente con dos cuartos, con cuatro octavos, con tres sextos...</a:t>
            </a:r>
          </a:p>
          <a:p>
            <a:r>
              <a:rPr lang="es-CL" sz="2400" dirty="0"/>
              <a:t>Escribe en tu cuaderno las que tu descubras.  </a:t>
            </a:r>
          </a:p>
          <a:p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fijaste que va aumentando en su doble, tanto el numerador como el denominador.</a:t>
            </a:r>
          </a:p>
        </p:txBody>
      </p:sp>
    </p:spTree>
    <p:extLst>
      <p:ext uri="{BB962C8B-B14F-4D97-AF65-F5344CB8AC3E}">
        <p14:creationId xmlns:p14="http://schemas.microsoft.com/office/powerpoint/2010/main" val="365561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70C155-CC7A-4858-AD53-CE1967029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t="20663" r="20326" b="28105"/>
          <a:stretch/>
        </p:blipFill>
        <p:spPr>
          <a:xfrm>
            <a:off x="410817" y="362167"/>
            <a:ext cx="11370365" cy="56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2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A0F401-3D7A-46D4-9B0D-5C6C094F1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7" t="7387" r="6310" b="17868"/>
          <a:stretch/>
        </p:blipFill>
        <p:spPr>
          <a:xfrm>
            <a:off x="246743" y="151030"/>
            <a:ext cx="7402285" cy="31603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B1E48C-97FB-4E0E-9C46-0AED4EDD9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0" t="20303" r="21310" b="15962"/>
          <a:stretch/>
        </p:blipFill>
        <p:spPr>
          <a:xfrm>
            <a:off x="116114" y="3846285"/>
            <a:ext cx="7765144" cy="292084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13BA44-965D-4399-B7DB-E0102ABD2269}"/>
              </a:ext>
            </a:extLst>
          </p:cNvPr>
          <p:cNvSpPr txBox="1"/>
          <p:nvPr/>
        </p:nvSpPr>
        <p:spPr>
          <a:xfrm>
            <a:off x="246743" y="3384620"/>
            <a:ext cx="776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UBICAR UN MEDIO EN LA RECTA NUMÉRICA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AA4D30-F07A-4D2B-A2EA-EA110340B5D8}"/>
              </a:ext>
            </a:extLst>
          </p:cNvPr>
          <p:cNvSpPr txBox="1"/>
          <p:nvPr/>
        </p:nvSpPr>
        <p:spPr>
          <a:xfrm>
            <a:off x="7881258" y="198701"/>
            <a:ext cx="4194628" cy="66416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FRACCIONES PROPIAS SE UBICANEN LA RECTA NUMÉRICA ENTRE EL CERO Y EL NÚMERO UNO. </a:t>
            </a:r>
          </a:p>
          <a:p>
            <a:pPr>
              <a:lnSpc>
                <a:spcPct val="150000"/>
              </a:lnSpc>
            </a:pPr>
            <a:r>
              <a:rPr lang="es-CL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UBICAR FRACCIONES EN LA RECTA NUMÉRICA DEBES CONTAR DESDE EL CERO, LA CANTIDAD QUE INDICA EL  DENOMINADOR DE LA FRACCIÓN.</a:t>
            </a:r>
          </a:p>
          <a:p>
            <a:pPr>
              <a:lnSpc>
                <a:spcPct val="150000"/>
              </a:lnSpc>
            </a:pPr>
            <a:r>
              <a:rPr lang="es-CL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RECUERDA GRADUAR LA RECTA NUMÉRICA EN LA MISMA MEDIDA, CUANDO UBIQUES ALGUNA FRACCIÓN.</a:t>
            </a:r>
          </a:p>
        </p:txBody>
      </p:sp>
    </p:spTree>
    <p:extLst>
      <p:ext uri="{BB962C8B-B14F-4D97-AF65-F5344CB8AC3E}">
        <p14:creationId xmlns:p14="http://schemas.microsoft.com/office/powerpoint/2010/main" val="361730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BC2444-4CF7-4C2E-855B-069CB095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375557"/>
            <a:ext cx="11511644" cy="53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3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BB54BD0-3076-40E4-A529-073E3087A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57" y="408214"/>
            <a:ext cx="11364686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DD873-62D5-417B-A5AA-D8150D28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537029"/>
            <a:ext cx="11350171" cy="51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D2D1EF4B-FAF2-4DC2-84F5-CD275422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2BBB58B-8B29-4C7F-A617-6529C518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6419"/>
            <a:ext cx="10515600" cy="2465161"/>
          </a:xfrm>
        </p:spPr>
        <p:txBody>
          <a:bodyPr>
            <a:norm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 A TUS DUDAS CONSULTA AL CORREO INSTITUCIONAL</a:t>
            </a:r>
            <a:br>
              <a:rPr lang="es-C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polyana.galvez@colegio-mineralelteniente.cl</a:t>
            </a:r>
            <a:br>
              <a:rPr lang="es-C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65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16168-134F-47B4-AE87-26E8B6A3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1A92B-D4FE-4EFE-8DBF-152B77C4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143F455F-3BE6-4A8F-BB7F-CF35E194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8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1357E4-54DC-44F0-8CD7-2A5BB049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6" t="17182" r="19891" b="9911"/>
          <a:stretch/>
        </p:blipFill>
        <p:spPr>
          <a:xfrm>
            <a:off x="1219200" y="2002203"/>
            <a:ext cx="9492916" cy="43513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32B7ADA-F2E4-4304-A263-F95EA26BD817}"/>
              </a:ext>
            </a:extLst>
          </p:cNvPr>
          <p:cNvSpPr txBox="1"/>
          <p:nvPr/>
        </p:nvSpPr>
        <p:spPr>
          <a:xfrm>
            <a:off x="8485750" y="2028824"/>
            <a:ext cx="2226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4E6EDD-4321-4DC1-A90E-2DC8F64F36E0}"/>
              </a:ext>
            </a:extLst>
          </p:cNvPr>
          <p:cNvSpPr txBox="1"/>
          <p:nvPr/>
        </p:nvSpPr>
        <p:spPr>
          <a:xfrm>
            <a:off x="320843" y="723591"/>
            <a:ext cx="1155031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F R A C </a:t>
            </a:r>
            <a:r>
              <a:rPr lang="es-C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C</a:t>
            </a:r>
            <a:r>
              <a:rPr lang="es-C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 I </a:t>
            </a:r>
            <a:r>
              <a:rPr lang="es-C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Ó</a:t>
            </a:r>
            <a:r>
              <a:rPr lang="es-C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 N </a:t>
            </a:r>
            <a:r>
              <a:rPr lang="es-C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ÁREA QUE REPRESENTA CADA UNA DE LAS PARTES DIVIDIDAS CON UNA MISMA MEDIDA, DE UNA UNIDAD O ENTERO</a:t>
            </a:r>
            <a:r>
              <a:rPr lang="es-C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72856F-4DB9-4DB7-BDCB-E091E7A140CA}"/>
              </a:ext>
            </a:extLst>
          </p:cNvPr>
          <p:cNvSpPr txBox="1"/>
          <p:nvPr/>
        </p:nvSpPr>
        <p:spPr>
          <a:xfrm>
            <a:off x="139148" y="151179"/>
            <a:ext cx="408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E C O R D E M O S.</a:t>
            </a:r>
          </a:p>
        </p:txBody>
      </p:sp>
    </p:spTree>
    <p:extLst>
      <p:ext uri="{BB962C8B-B14F-4D97-AF65-F5344CB8AC3E}">
        <p14:creationId xmlns:p14="http://schemas.microsoft.com/office/powerpoint/2010/main" val="134012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347C9AD0-75F9-4042-BED9-3E51D39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8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4C10BC-F9EA-4827-BF15-4E9750480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3" t="21435" r="22391" b="13412"/>
          <a:stretch/>
        </p:blipFill>
        <p:spPr>
          <a:xfrm>
            <a:off x="2246245" y="3002141"/>
            <a:ext cx="6526695" cy="39247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04E0F9-AD72-4F16-9063-EE21E619AB1C}"/>
              </a:ext>
            </a:extLst>
          </p:cNvPr>
          <p:cNvSpPr txBox="1"/>
          <p:nvPr/>
        </p:nvSpPr>
        <p:spPr>
          <a:xfrm>
            <a:off x="92766" y="55285"/>
            <a:ext cx="825610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</a:rPr>
              <a:t>Fracciones propias</a:t>
            </a:r>
          </a:p>
          <a:p>
            <a:r>
              <a:rPr lang="es-CL" sz="2400" dirty="0"/>
              <a:t>Son aquellas que son menores al entero o unidad, es decir en las que el numerador es menor al denominador.</a:t>
            </a:r>
          </a:p>
          <a:p>
            <a:r>
              <a:rPr lang="es-CL" sz="2400" dirty="0"/>
              <a:t>Ejemplos: De  10 naranjas me comí 2 . En este caso ocupe 2 unidades del entero que equivale a 10 unidades.</a:t>
            </a:r>
          </a:p>
          <a:p>
            <a:r>
              <a:rPr lang="es-CL" sz="2400" dirty="0"/>
              <a:t>         </a:t>
            </a:r>
            <a:r>
              <a:rPr lang="es-CL" sz="2400" u="sng" dirty="0"/>
              <a:t>1</a:t>
            </a:r>
            <a:r>
              <a:rPr lang="es-CL" sz="2400" dirty="0"/>
              <a:t>                </a:t>
            </a:r>
            <a:r>
              <a:rPr lang="es-CL" sz="2400" u="sng" dirty="0"/>
              <a:t>3</a:t>
            </a:r>
            <a:r>
              <a:rPr lang="es-CL" sz="2400" dirty="0"/>
              <a:t>           </a:t>
            </a:r>
            <a:r>
              <a:rPr lang="es-CL" sz="2400" u="sng" dirty="0"/>
              <a:t>7</a:t>
            </a:r>
            <a:r>
              <a:rPr lang="es-CL" sz="2400" dirty="0"/>
              <a:t>          </a:t>
            </a:r>
            <a:r>
              <a:rPr lang="es-CL" sz="2400" u="sng" dirty="0"/>
              <a:t>2</a:t>
            </a:r>
            <a:r>
              <a:rPr lang="es-CL" sz="2400" dirty="0"/>
              <a:t>              </a:t>
            </a:r>
            <a:r>
              <a:rPr lang="es-CL" sz="2400" u="sng" dirty="0"/>
              <a:t>8</a:t>
            </a:r>
            <a:r>
              <a:rPr lang="es-CL" sz="2400" dirty="0"/>
              <a:t>          </a:t>
            </a:r>
            <a:r>
              <a:rPr lang="es-CL" sz="2400" u="sng" dirty="0"/>
              <a:t>10</a:t>
            </a:r>
          </a:p>
          <a:p>
            <a:r>
              <a:rPr lang="es-CL" sz="2400" dirty="0"/>
              <a:t>         2                4          12         5              9         100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E1BD3E-5D64-4030-BE3B-2804BB779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358" y="55285"/>
            <a:ext cx="3750364" cy="27875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36112B1-3040-4FAF-A5C8-009FC85674E2}"/>
              </a:ext>
            </a:extLst>
          </p:cNvPr>
          <p:cNvSpPr txBox="1"/>
          <p:nvPr/>
        </p:nvSpPr>
        <p:spPr>
          <a:xfrm>
            <a:off x="8269358" y="851014"/>
            <a:ext cx="219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¼  + ¼ + ¼ + ¼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898775-8528-4555-BBD4-2C5588110EF2}"/>
              </a:ext>
            </a:extLst>
          </p:cNvPr>
          <p:cNvSpPr txBox="1"/>
          <p:nvPr/>
        </p:nvSpPr>
        <p:spPr>
          <a:xfrm>
            <a:off x="11184835" y="300958"/>
            <a:ext cx="91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      1</a:t>
            </a:r>
          </a:p>
          <a:p>
            <a:r>
              <a:rPr lang="es-CL" sz="1600" dirty="0"/>
              <a:t>UNIDAD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F52589-83A5-4C2D-8B50-6B33A10EB75A}"/>
              </a:ext>
            </a:extLst>
          </p:cNvPr>
          <p:cNvSpPr txBox="1"/>
          <p:nvPr/>
        </p:nvSpPr>
        <p:spPr>
          <a:xfrm>
            <a:off x="7513982" y="2937843"/>
            <a:ext cx="2226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157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347C9AD0-75F9-4042-BED9-3E51D39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91F484D-DB9A-4D96-80C0-4620E73706D5}"/>
              </a:ext>
            </a:extLst>
          </p:cNvPr>
          <p:cNvSpPr txBox="1"/>
          <p:nvPr/>
        </p:nvSpPr>
        <p:spPr>
          <a:xfrm>
            <a:off x="331302" y="55964"/>
            <a:ext cx="1080052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MIXTO </a:t>
            </a: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QUE TIENE UNA PARTE ENTERA Y UNA PARTE EN FORMA DE FRACCIÓN.  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7D3914-B05D-4ECF-8C7C-6AA0861BE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4" t="25882" r="46413" b="43378"/>
          <a:stretch/>
        </p:blipFill>
        <p:spPr>
          <a:xfrm>
            <a:off x="993909" y="5078466"/>
            <a:ext cx="5102091" cy="14842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18EE56-D34F-4ABF-B97B-00E66A6F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26" t="39222" r="43152" b="27718"/>
          <a:stretch/>
        </p:blipFill>
        <p:spPr>
          <a:xfrm>
            <a:off x="6109250" y="4979123"/>
            <a:ext cx="5698435" cy="15244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362418-28C0-48C7-BF4C-8A441ED88B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95" t="20081" r="21631" b="21919"/>
          <a:stretch/>
        </p:blipFill>
        <p:spPr>
          <a:xfrm>
            <a:off x="1590260" y="847400"/>
            <a:ext cx="8481391" cy="334028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ECFCF6C-8C58-40D5-A4F8-EAE59DB1BA60}"/>
              </a:ext>
            </a:extLst>
          </p:cNvPr>
          <p:cNvSpPr txBox="1"/>
          <p:nvPr/>
        </p:nvSpPr>
        <p:spPr>
          <a:xfrm>
            <a:off x="7845285" y="742139"/>
            <a:ext cx="2226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F328CB-0AA1-4160-B3A0-0C36058C4BEC}"/>
              </a:ext>
            </a:extLst>
          </p:cNvPr>
          <p:cNvSpPr txBox="1"/>
          <p:nvPr/>
        </p:nvSpPr>
        <p:spPr>
          <a:xfrm>
            <a:off x="5194849" y="4521565"/>
            <a:ext cx="255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EJEMPLOS: </a:t>
            </a:r>
          </a:p>
        </p:txBody>
      </p:sp>
    </p:spTree>
    <p:extLst>
      <p:ext uri="{BB962C8B-B14F-4D97-AF65-F5344CB8AC3E}">
        <p14:creationId xmlns:p14="http://schemas.microsoft.com/office/powerpoint/2010/main" val="10482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347C9AD0-75F9-4042-BED9-3E51D39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850FF5-553C-437D-A060-6C3585667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1" t="22402" r="24239" b="18632"/>
          <a:stretch/>
        </p:blipFill>
        <p:spPr>
          <a:xfrm>
            <a:off x="898358" y="156934"/>
            <a:ext cx="10264505" cy="3756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A42CE09-B61D-45FF-991B-33C27FA83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5" t="30321" r="21740" b="17492"/>
          <a:stretch/>
        </p:blipFill>
        <p:spPr>
          <a:xfrm>
            <a:off x="1925053" y="3750366"/>
            <a:ext cx="9237810" cy="31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97B892B-8B0F-4910-87D9-59F1E414D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85" t="29154" r="30287" b="40234"/>
          <a:stretch/>
        </p:blipFill>
        <p:spPr>
          <a:xfrm>
            <a:off x="569844" y="1063293"/>
            <a:ext cx="3379306" cy="120033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8358150-4CA3-40EF-9DD3-47D15810F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632" y="323131"/>
            <a:ext cx="11774905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PARA CONVERTIR NÚMERO MIXTO A FRACCIÓN IMPROPIA</a:t>
            </a:r>
            <a:endParaRPr lang="es-C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4910FD-500C-40CB-8B09-59036D1B0385}"/>
              </a:ext>
            </a:extLst>
          </p:cNvPr>
          <p:cNvSpPr txBox="1"/>
          <p:nvPr/>
        </p:nvSpPr>
        <p:spPr>
          <a:xfrm>
            <a:off x="3790123" y="1033670"/>
            <a:ext cx="7940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A SEGUIR:</a:t>
            </a:r>
          </a:p>
          <a:p>
            <a:r>
              <a:rPr lang="es-CL" sz="2200" dirty="0"/>
              <a:t>5 ENTEROS SE MULTIPLICA POR EL DENOMINADOR QUE ES 5 ESO ES IGUAL A 25, LUEGO SE SUMA 25 MÁS EL NUMERADOR QUE EQUIVALE A 3.</a:t>
            </a:r>
          </a:p>
          <a:p>
            <a:r>
              <a:rPr lang="es-CL" sz="2200" dirty="0"/>
              <a:t>5 X 5 = 25 + 3 = 28 Y SE REPITE EL DENOMINADOR </a:t>
            </a:r>
            <a:r>
              <a:rPr lang="es-CL" sz="2000" dirty="0"/>
              <a:t>5.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7FC12A-9EEA-4833-AFC6-2882FF6F2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5" t="39571" r="24130" b="32567"/>
          <a:stretch/>
        </p:blipFill>
        <p:spPr>
          <a:xfrm>
            <a:off x="569844" y="3681662"/>
            <a:ext cx="3922643" cy="12003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950F81-40C5-4ADF-B2BD-F3786D638AEF}"/>
              </a:ext>
            </a:extLst>
          </p:cNvPr>
          <p:cNvSpPr txBox="1"/>
          <p:nvPr/>
        </p:nvSpPr>
        <p:spPr>
          <a:xfrm>
            <a:off x="4627111" y="3543163"/>
            <a:ext cx="7103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PRODIMIENTO A SEGUIR:</a:t>
            </a:r>
          </a:p>
          <a:p>
            <a:r>
              <a:rPr lang="es-CL" sz="2400" dirty="0"/>
              <a:t>4 enteros se multiplica por el denominador que es 8 eso es igual a 32, luego se suma 32 más el numerador que equivale a 6.</a:t>
            </a:r>
          </a:p>
          <a:p>
            <a:r>
              <a:rPr lang="es-CL" sz="2400" dirty="0"/>
              <a:t>4 x 8 = 32 + 6 = 38 y se repite el denominador 8.</a:t>
            </a:r>
          </a:p>
          <a:p>
            <a:r>
              <a:rPr lang="es-CL" sz="2400" dirty="0"/>
              <a:t>En este caso, se puede simplificar por 2, el numerador y el denominador.</a:t>
            </a:r>
            <a:r>
              <a:rPr lang="es-C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63868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44FE2B8-DE92-4B95-ADDE-AB8472F34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791" b="19278"/>
          <a:stretch/>
        </p:blipFill>
        <p:spPr>
          <a:xfrm>
            <a:off x="1337564" y="1964291"/>
            <a:ext cx="9971903" cy="35711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6E2BDA7-811A-4DE0-8258-DE36E0C9C15E}"/>
              </a:ext>
            </a:extLst>
          </p:cNvPr>
          <p:cNvSpPr txBox="1"/>
          <p:nvPr/>
        </p:nvSpPr>
        <p:spPr>
          <a:xfrm>
            <a:off x="584887" y="479963"/>
            <a:ext cx="11022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/>
              <a:t>Resuelve en tu cuaderno.</a:t>
            </a:r>
          </a:p>
          <a:p>
            <a:pPr algn="ctr"/>
            <a:r>
              <a:rPr lang="es-CL" sz="2800" b="1" dirty="0"/>
              <a:t>Transforma de numero mixto a fracción impropia.</a:t>
            </a:r>
          </a:p>
        </p:txBody>
      </p:sp>
    </p:spTree>
    <p:extLst>
      <p:ext uri="{BB962C8B-B14F-4D97-AF65-F5344CB8AC3E}">
        <p14:creationId xmlns:p14="http://schemas.microsoft.com/office/powerpoint/2010/main" val="101647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092BA3-F8C5-4B6D-A445-858A5E418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73" r="5557" b="7684"/>
          <a:stretch/>
        </p:blipFill>
        <p:spPr>
          <a:xfrm>
            <a:off x="196284" y="179333"/>
            <a:ext cx="8001232" cy="36232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89DD93-9A15-4A4B-B8F9-CFBFD7485268}"/>
              </a:ext>
            </a:extLst>
          </p:cNvPr>
          <p:cNvSpPr txBox="1"/>
          <p:nvPr/>
        </p:nvSpPr>
        <p:spPr>
          <a:xfrm>
            <a:off x="6609348" y="1001815"/>
            <a:ext cx="51013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u="sng" dirty="0">
                <a:solidFill>
                  <a:srgbClr val="FF0000"/>
                </a:solidFill>
              </a:rPr>
              <a:t>PROCEDIMIENTO A SEGUIR:</a:t>
            </a:r>
          </a:p>
          <a:p>
            <a:r>
              <a:rPr lang="es-CL" sz="2200" dirty="0"/>
              <a:t>DEBES DIVIDIR 38 ENTRE 8, EN ESTE CASO ES 4 Y COMO RESTO NOS QUEDAN 6. LUEGO, SE SIMPLIFICA A SU MÍNIMA EXPRESIÓN.</a:t>
            </a:r>
          </a:p>
          <a:p>
            <a:r>
              <a:rPr lang="es-CL" sz="2200" dirty="0"/>
              <a:t>OBSERVA EL NÚMERO MIXTO SE COMPONE DEL 4 COMO NÚMERO ENTERO Y ¾ COMO FRACCIÓN.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88E781-B9AE-4E32-A580-24A921E07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8" t="24097" r="5686" b="49357"/>
          <a:stretch/>
        </p:blipFill>
        <p:spPr>
          <a:xfrm>
            <a:off x="1792628" y="5069330"/>
            <a:ext cx="8606744" cy="147732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F0ACBE3-48C9-42DB-81FC-DB7F858927DE}"/>
              </a:ext>
            </a:extLst>
          </p:cNvPr>
          <p:cNvSpPr txBox="1"/>
          <p:nvPr/>
        </p:nvSpPr>
        <p:spPr>
          <a:xfrm>
            <a:off x="196284" y="4178912"/>
            <a:ext cx="11354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/>
              <a:t>RESUELVE EN TU CUADERNO LOS EJERCICIOS, TRANSFORMA CADA FRACCIÓN IMPROPIA EN NÚMERO MIXTO. </a:t>
            </a:r>
          </a:p>
        </p:txBody>
      </p:sp>
    </p:spTree>
    <p:extLst>
      <p:ext uri="{BB962C8B-B14F-4D97-AF65-F5344CB8AC3E}">
        <p14:creationId xmlns:p14="http://schemas.microsoft.com/office/powerpoint/2010/main" val="136745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es/13/4130651/data/images/img3.jpg">
            <a:extLst>
              <a:ext uri="{FF2B5EF4-FFF2-40B4-BE49-F238E27FC236}">
                <a16:creationId xmlns:a16="http://schemas.microsoft.com/office/drawing/2014/main" id="{347C9AD0-75F9-4042-BED9-3E51D39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558"/>
            <a:ext cx="12192000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D49047-0D6D-482E-81D7-88C34F999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6" t="20662" r="27935" b="17085"/>
          <a:stretch/>
        </p:blipFill>
        <p:spPr>
          <a:xfrm>
            <a:off x="1073426" y="140636"/>
            <a:ext cx="10045147" cy="38901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2C9AE18-6705-420E-A8A3-C9999AE01BCF}"/>
              </a:ext>
            </a:extLst>
          </p:cNvPr>
          <p:cNvSpPr txBox="1"/>
          <p:nvPr/>
        </p:nvSpPr>
        <p:spPr>
          <a:xfrm>
            <a:off x="960998" y="4599500"/>
            <a:ext cx="10892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u="sng" dirty="0">
                <a:solidFill>
                  <a:srgbClr val="FF0000"/>
                </a:solidFill>
              </a:rPr>
              <a:t>1</a:t>
            </a:r>
            <a:r>
              <a:rPr lang="es-CL" sz="2800" b="1" dirty="0">
                <a:solidFill>
                  <a:srgbClr val="FF0000"/>
                </a:solidFill>
              </a:rPr>
              <a:t>  Es equivalente con  </a:t>
            </a:r>
            <a:r>
              <a:rPr lang="es-CL" sz="2800" b="1" u="sng" dirty="0">
                <a:solidFill>
                  <a:srgbClr val="FF0000"/>
                </a:solidFill>
              </a:rPr>
              <a:t>2</a:t>
            </a:r>
            <a:r>
              <a:rPr lang="es-CL" sz="2800" b="1" dirty="0">
                <a:solidFill>
                  <a:srgbClr val="FF0000"/>
                </a:solidFill>
              </a:rPr>
              <a:t>     ;   Observa  si multiplicas </a:t>
            </a:r>
            <a:r>
              <a:rPr lang="es-CL" sz="2800" b="1" u="sng" dirty="0">
                <a:solidFill>
                  <a:srgbClr val="FF0000"/>
                </a:solidFill>
              </a:rPr>
              <a:t>1 </a:t>
            </a:r>
            <a:r>
              <a:rPr lang="es-CL" sz="2800" b="1" dirty="0">
                <a:solidFill>
                  <a:srgbClr val="FF0000"/>
                </a:solidFill>
              </a:rPr>
              <a:t> x 2 = </a:t>
            </a:r>
            <a:r>
              <a:rPr lang="es-CL" sz="2800" b="1" u="sng" dirty="0">
                <a:solidFill>
                  <a:srgbClr val="FF0000"/>
                </a:solidFill>
              </a:rPr>
              <a:t>2</a:t>
            </a:r>
            <a:endParaRPr lang="es-CL" sz="2800" b="1" dirty="0">
              <a:solidFill>
                <a:srgbClr val="FF0000"/>
              </a:solidFill>
            </a:endParaRPr>
          </a:p>
          <a:p>
            <a:pPr marL="742950" indent="-742950">
              <a:buAutoNum type="arabicPlain" startAt="3"/>
            </a:pPr>
            <a:r>
              <a:rPr lang="es-CL" sz="2800" b="1" dirty="0">
                <a:solidFill>
                  <a:srgbClr val="FF0000"/>
                </a:solidFill>
              </a:rPr>
              <a:t>                               6                                                   3  x 2 = 6</a:t>
            </a:r>
          </a:p>
          <a:p>
            <a:r>
              <a:rPr lang="es-CL" sz="2800" b="1" dirty="0"/>
              <a:t>Ambas fracciones están  en la misma dirección; y medida desde el cero.</a:t>
            </a:r>
          </a:p>
        </p:txBody>
      </p:sp>
    </p:spTree>
    <p:extLst>
      <p:ext uri="{BB962C8B-B14F-4D97-AF65-F5344CB8AC3E}">
        <p14:creationId xmlns:p14="http://schemas.microsoft.com/office/powerpoint/2010/main" val="961838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615</Words>
  <Application>Microsoft Office PowerPoint</Application>
  <PresentationFormat>Panorámica</PresentationFormat>
  <Paragraphs>48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 PARA CONVERTIR NÚMERO MIXTO A FRACCIÓN IMPROPIA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FRENTE A TUS DUDAS CONSULTA AL CORREO INSTITUCIONAL  polyana.galvez@colegio-mineralelteniente.cl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Maria Cristina M</cp:lastModifiedBy>
  <cp:revision>28</cp:revision>
  <dcterms:created xsi:type="dcterms:W3CDTF">2020-05-20T03:26:50Z</dcterms:created>
  <dcterms:modified xsi:type="dcterms:W3CDTF">2020-05-25T02:11:12Z</dcterms:modified>
</cp:coreProperties>
</file>