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84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C1D117F-6A0C-4EA8-BD9E-8C3166CDD7D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D627E3CA-F209-46CF-93F1-4F35779B75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25AEDD7-F97C-4C72-A359-5E81CD6A9F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0D8B1-B487-473C-8DBC-66CA73C936B6}" type="datetimeFigureOut">
              <a:rPr lang="es-CL" smtClean="0"/>
              <a:t>12-06-2020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DB5879E-46D5-43AF-8236-47A79D5A0F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88079CD-D7CB-436D-9BEC-9C68BA0379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E531A-03D0-4C29-99D4-6D57147C50C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530550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1E8881A-22BE-4353-82AA-948B7BE287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F89A2D37-7487-4C7B-BF59-921286C95CE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77C4BE0-A3DA-4A50-88E4-9B7CC532B2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0D8B1-B487-473C-8DBC-66CA73C936B6}" type="datetimeFigureOut">
              <a:rPr lang="es-CL" smtClean="0"/>
              <a:t>12-06-2020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D11093C-B870-4BE4-91F1-DDFD752EA4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20127B3-7602-4171-8341-B332BAD7FD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E531A-03D0-4C29-99D4-6D57147C50C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494112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F81BBFD4-FF55-4973-82E1-57D721FB147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C19BEC9C-F12D-40BA-9293-35ED301E536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45C1592-158E-44F1-8AA2-12E795EC90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0D8B1-B487-473C-8DBC-66CA73C936B6}" type="datetimeFigureOut">
              <a:rPr lang="es-CL" smtClean="0"/>
              <a:t>12-06-2020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D896F83-98AD-4AA1-B292-2EEF400914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7575074-1E72-4EF2-B11C-14C2DDA87F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E531A-03D0-4C29-99D4-6D57147C50C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552954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CB58E01-2FD3-4CBC-809E-3C8F0D4B1A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AE2AEB0-1D0C-4828-A3D5-B4CBC38CC0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7D3F6DA-0805-4079-B6D3-262A45AA57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0D8B1-B487-473C-8DBC-66CA73C936B6}" type="datetimeFigureOut">
              <a:rPr lang="es-CL" smtClean="0"/>
              <a:t>12-06-2020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2056EBC-64D4-4608-8CDC-77B429A1B5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DCA5CEE-5E71-48BC-BBD4-4A101FBF5A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E531A-03D0-4C29-99D4-6D57147C50C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903297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4894824-B191-4BFC-A2F9-F38A756D4E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1DC865B-551F-4C6E-B352-4A0BFD983A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6EF9F3B-1B95-4AFC-97B6-748B702FAC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0D8B1-B487-473C-8DBC-66CA73C936B6}" type="datetimeFigureOut">
              <a:rPr lang="es-CL" smtClean="0"/>
              <a:t>12-06-2020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1352EA3-E4FC-4BCD-AE2E-C14E55B6CB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530B7CA-F33F-4E3A-AA60-BEBEF4F2D7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E531A-03D0-4C29-99D4-6D57147C50C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478152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8E93ADD-5A32-43DE-A18E-404B7C256D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F93C1C5-5AFD-4A10-BDED-FFE6B6EECB7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435E94B-11C1-4C19-88CA-C9F34D45B31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5B120E6-4669-48ED-893C-7BA7417AB5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0D8B1-B487-473C-8DBC-66CA73C936B6}" type="datetimeFigureOut">
              <a:rPr lang="es-CL" smtClean="0"/>
              <a:t>12-06-2020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9D1FC7A-CD6E-4F26-B290-C40908179B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8B33E26-5B1E-4E23-87D3-1C8588D138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E531A-03D0-4C29-99D4-6D57147C50C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78038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7AC7291-B853-447A-A0E7-009ECE5CF3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4050D84-1894-4DFC-A2D7-A94741764C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998BAD21-8023-46BA-B3C4-44987574D9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14D3E2D5-131D-4C57-83BD-D0019960662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A3DA72C9-80B9-4312-9FE7-C0A98AFD9FB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DDB7ABDA-A747-4894-93B8-1FE070DBAB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0D8B1-B487-473C-8DBC-66CA73C936B6}" type="datetimeFigureOut">
              <a:rPr lang="es-CL" smtClean="0"/>
              <a:t>12-06-2020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6DAB6907-45C6-40BE-834D-B607B1BDD7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B64AC731-BEC7-4E87-928A-721B8F8BEA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E531A-03D0-4C29-99D4-6D57147C50C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897223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9B83BFF-30FE-4761-8764-C15B3797EB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CC8D6067-3A47-475A-9550-9BE9782FE0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0D8B1-B487-473C-8DBC-66CA73C936B6}" type="datetimeFigureOut">
              <a:rPr lang="es-CL" smtClean="0"/>
              <a:t>12-06-2020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98C5FA00-0796-417F-9CCE-021E0ED6BD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D2D5CE31-8D65-4A6B-9076-7890D55E49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E531A-03D0-4C29-99D4-6D57147C50C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091930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D536639F-2386-4C2B-AFE6-AEC20C0409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0D8B1-B487-473C-8DBC-66CA73C936B6}" type="datetimeFigureOut">
              <a:rPr lang="es-CL" smtClean="0"/>
              <a:t>12-06-2020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A5727E43-8C47-41D5-96E5-1AE63FCDE2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E0AFD76B-C816-4BEA-988B-67CF19598A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E531A-03D0-4C29-99D4-6D57147C50C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723877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17EA621-80F4-464D-94DC-C60D4E3914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F09BDFA-9DAD-4610-AE59-BE3ABD3E97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6A2A52ED-A02B-4D1A-8ADF-8C1404EE391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13CC8E8-C344-4663-B4EF-E83D951DB9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0D8B1-B487-473C-8DBC-66CA73C936B6}" type="datetimeFigureOut">
              <a:rPr lang="es-CL" smtClean="0"/>
              <a:t>12-06-2020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3B90E6D-4A74-4A01-9D5F-A67D7B60BE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FE90DE1-0C57-4159-877F-6D9FFD960D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E531A-03D0-4C29-99D4-6D57147C50C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985276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A9E9864-58E1-4623-B854-F0BBEE7C0F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C2E01C3E-303F-48C2-848F-64912355EAB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2D1A781-7A74-4D4C-9D1C-DED1D96D827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313B0D4-A291-4C98-B134-16D15B8F63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0D8B1-B487-473C-8DBC-66CA73C936B6}" type="datetimeFigureOut">
              <a:rPr lang="es-CL" smtClean="0"/>
              <a:t>12-06-2020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6A5FA19-97A1-4019-9DED-53A09FAD85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FEE33D7-A9ED-4D3A-8FDA-691F1D01DF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E531A-03D0-4C29-99D4-6D57147C50C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427992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2E4BF93D-0922-4974-97B9-AE90757773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3215BE0-6B79-4CD0-BFBD-359DA92296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89C43AA-06F6-4FC7-8C93-82975A17C59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C0D8B1-B487-473C-8DBC-66CA73C936B6}" type="datetimeFigureOut">
              <a:rPr lang="es-CL" smtClean="0"/>
              <a:t>12-06-2020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BD26346-713E-4115-97F2-735BD4A4613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24C7DEF-9954-43FB-95C5-138F0CAEF21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BE531A-03D0-4C29-99D4-6D57147C50C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980180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5555856-9970-4BC3-9AA9-6A917F53AF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421721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7F487851-BFAF-46D8-A1ED-50CAD6E46F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A804C95B-4D08-42F1-A6CF-5F788FEA6CE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590662" y="4267832"/>
            <a:ext cx="4805996" cy="1297115"/>
          </a:xfrm>
        </p:spPr>
        <p:txBody>
          <a:bodyPr anchor="t">
            <a:normAutofit/>
          </a:bodyPr>
          <a:lstStyle/>
          <a:p>
            <a:pPr algn="l"/>
            <a:r>
              <a:rPr lang="es-ES" sz="4400">
                <a:solidFill>
                  <a:srgbClr val="000000"/>
                </a:solidFill>
              </a:rPr>
              <a:t>Unit2:Healthy habits</a:t>
            </a:r>
            <a:endParaRPr lang="es-CL" sz="4400">
              <a:solidFill>
                <a:srgbClr val="000000"/>
              </a:solidFill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D204ED8B-369B-4213-9CDA-2577544527B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590966" y="3428999"/>
            <a:ext cx="4805691" cy="838831"/>
          </a:xfrm>
        </p:spPr>
        <p:txBody>
          <a:bodyPr anchor="b">
            <a:normAutofit/>
          </a:bodyPr>
          <a:lstStyle/>
          <a:p>
            <a:pPr algn="l"/>
            <a:r>
              <a:rPr lang="es-ES" sz="1800">
                <a:solidFill>
                  <a:srgbClr val="000000"/>
                </a:solidFill>
              </a:rPr>
              <a:t>Grade: 7th</a:t>
            </a:r>
          </a:p>
          <a:p>
            <a:pPr algn="l"/>
            <a:r>
              <a:rPr lang="es-ES" sz="1800">
                <a:solidFill>
                  <a:srgbClr val="000000"/>
                </a:solidFill>
              </a:rPr>
              <a:t>Miss Pamela Knuckey</a:t>
            </a:r>
            <a:endParaRPr lang="es-CL" sz="1800">
              <a:solidFill>
                <a:srgbClr val="000000"/>
              </a:solidFill>
            </a:endParaRPr>
          </a:p>
        </p:txBody>
      </p:sp>
      <p:sp>
        <p:nvSpPr>
          <p:cNvPr id="14" name="Freeform 50">
            <a:extLst>
              <a:ext uri="{FF2B5EF4-FFF2-40B4-BE49-F238E27FC236}">
                <a16:creationId xmlns:a16="http://schemas.microsoft.com/office/drawing/2014/main" id="{13722DD7-BA73-4776-93A3-94491FEF72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581159"/>
            <a:ext cx="5464879" cy="6276841"/>
          </a:xfrm>
          <a:custGeom>
            <a:avLst/>
            <a:gdLst>
              <a:gd name="connsiteX0" fmla="*/ 3299930 w 5464879"/>
              <a:gd name="connsiteY0" fmla="*/ 0 h 6276841"/>
              <a:gd name="connsiteX1" fmla="*/ 5398992 w 5464879"/>
              <a:gd name="connsiteY1" fmla="*/ 753544 h 6276841"/>
              <a:gd name="connsiteX2" fmla="*/ 5464879 w 5464879"/>
              <a:gd name="connsiteY2" fmla="*/ 813426 h 6276841"/>
              <a:gd name="connsiteX3" fmla="*/ 5464879 w 5464879"/>
              <a:gd name="connsiteY3" fmla="*/ 5786434 h 6276841"/>
              <a:gd name="connsiteX4" fmla="*/ 5398992 w 5464879"/>
              <a:gd name="connsiteY4" fmla="*/ 5846317 h 6276841"/>
              <a:gd name="connsiteX5" fmla="*/ 4872873 w 5464879"/>
              <a:gd name="connsiteY5" fmla="*/ 6201577 h 6276841"/>
              <a:gd name="connsiteX6" fmla="*/ 4716632 w 5464879"/>
              <a:gd name="connsiteY6" fmla="*/ 6276841 h 6276841"/>
              <a:gd name="connsiteX7" fmla="*/ 1883227 w 5464879"/>
              <a:gd name="connsiteY7" fmla="*/ 6276841 h 6276841"/>
              <a:gd name="connsiteX8" fmla="*/ 1726987 w 5464879"/>
              <a:gd name="connsiteY8" fmla="*/ 6201577 h 6276841"/>
              <a:gd name="connsiteX9" fmla="*/ 0 w 5464879"/>
              <a:gd name="connsiteY9" fmla="*/ 3299930 h 6276841"/>
              <a:gd name="connsiteX10" fmla="*/ 3299930 w 5464879"/>
              <a:gd name="connsiteY10" fmla="*/ 0 h 6276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464879" h="6276841">
                <a:moveTo>
                  <a:pt x="3299930" y="0"/>
                </a:moveTo>
                <a:cubicBezTo>
                  <a:pt x="4097274" y="0"/>
                  <a:pt x="4828569" y="282789"/>
                  <a:pt x="5398992" y="753544"/>
                </a:cubicBezTo>
                <a:lnTo>
                  <a:pt x="5464879" y="813426"/>
                </a:lnTo>
                <a:lnTo>
                  <a:pt x="5464879" y="5786434"/>
                </a:lnTo>
                <a:lnTo>
                  <a:pt x="5398992" y="5846317"/>
                </a:lnTo>
                <a:cubicBezTo>
                  <a:pt x="5236014" y="5980818"/>
                  <a:pt x="5059904" y="6099975"/>
                  <a:pt x="4872873" y="6201577"/>
                </a:cubicBezTo>
                <a:lnTo>
                  <a:pt x="4716632" y="6276841"/>
                </a:lnTo>
                <a:lnTo>
                  <a:pt x="1883227" y="6276841"/>
                </a:lnTo>
                <a:lnTo>
                  <a:pt x="1726987" y="6201577"/>
                </a:lnTo>
                <a:cubicBezTo>
                  <a:pt x="698316" y="5642769"/>
                  <a:pt x="0" y="4552900"/>
                  <a:pt x="0" y="3299930"/>
                </a:cubicBezTo>
                <a:cubicBezTo>
                  <a:pt x="0" y="1477429"/>
                  <a:pt x="1477429" y="0"/>
                  <a:pt x="3299930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bg2">
                    <a:lumMod val="75000"/>
                  </a:schemeClr>
                </a:gs>
                <a:gs pos="100000">
                  <a:schemeClr val="bg2">
                    <a:lumMod val="75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id="{17BD9609-ECCA-4766-8690-036F8FBD2DD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40470" y="1815320"/>
            <a:ext cx="4141760" cy="4141760"/>
          </a:xfrm>
          <a:custGeom>
            <a:avLst/>
            <a:gdLst/>
            <a:ahLst/>
            <a:cxnLst/>
            <a:rect l="l" t="t" r="r" b="b"/>
            <a:pathLst>
              <a:path w="4141760" h="4377846">
                <a:moveTo>
                  <a:pt x="0" y="0"/>
                </a:moveTo>
                <a:lnTo>
                  <a:pt x="4141760" y="0"/>
                </a:lnTo>
                <a:lnTo>
                  <a:pt x="4141760" y="4377846"/>
                </a:lnTo>
                <a:lnTo>
                  <a:pt x="0" y="4377846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9159781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F56F5174-31D9-4DBB-AAB7-A1FD7BDB13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5614875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3" name="Picture 72">
            <a:extLst>
              <a:ext uri="{FF2B5EF4-FFF2-40B4-BE49-F238E27FC236}">
                <a16:creationId xmlns:a16="http://schemas.microsoft.com/office/drawing/2014/main" id="{AE113210-7872-481A-ADE6-3A05CCAF5E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2C0859EC-F4BC-48F7-A970-620C15FB8C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4105" y="802955"/>
            <a:ext cx="4977976" cy="1454051"/>
          </a:xfrm>
        </p:spPr>
        <p:txBody>
          <a:bodyPr>
            <a:normAutofit/>
          </a:bodyPr>
          <a:lstStyle/>
          <a:p>
            <a:r>
              <a:rPr lang="es-ES">
                <a:solidFill>
                  <a:srgbClr val="000000"/>
                </a:solidFill>
              </a:rPr>
              <a:t>Hoy veremos … Countable Nouns</a:t>
            </a:r>
            <a:endParaRPr lang="es-CL">
              <a:solidFill>
                <a:srgbClr val="000000"/>
              </a:solidFill>
            </a:endParaRPr>
          </a:p>
        </p:txBody>
      </p:sp>
      <p:sp>
        <p:nvSpPr>
          <p:cNvPr id="75" name="Freeform 62">
            <a:extLst>
              <a:ext uri="{FF2B5EF4-FFF2-40B4-BE49-F238E27FC236}">
                <a16:creationId xmlns:a16="http://schemas.microsoft.com/office/drawing/2014/main" id="{F9A95BEE-6BB1-4A28-A8E6-A34B2E42EF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38619"/>
            <a:ext cx="5000438" cy="5400962"/>
          </a:xfrm>
          <a:custGeom>
            <a:avLst/>
            <a:gdLst>
              <a:gd name="connsiteX0" fmla="*/ 2299956 w 5000438"/>
              <a:gd name="connsiteY0" fmla="*/ 0 h 5400962"/>
              <a:gd name="connsiteX1" fmla="*/ 5000438 w 5000438"/>
              <a:gd name="connsiteY1" fmla="*/ 2700481 h 5400962"/>
              <a:gd name="connsiteX2" fmla="*/ 2299956 w 5000438"/>
              <a:gd name="connsiteY2" fmla="*/ 5400962 h 5400962"/>
              <a:gd name="connsiteX3" fmla="*/ 60675 w 5000438"/>
              <a:gd name="connsiteY3" fmla="*/ 4210346 h 5400962"/>
              <a:gd name="connsiteX4" fmla="*/ 0 w 5000438"/>
              <a:gd name="connsiteY4" fmla="*/ 4110472 h 5400962"/>
              <a:gd name="connsiteX5" fmla="*/ 0 w 5000438"/>
              <a:gd name="connsiteY5" fmla="*/ 1290491 h 5400962"/>
              <a:gd name="connsiteX6" fmla="*/ 60675 w 5000438"/>
              <a:gd name="connsiteY6" fmla="*/ 1190617 h 5400962"/>
              <a:gd name="connsiteX7" fmla="*/ 2299956 w 5000438"/>
              <a:gd name="connsiteY7" fmla="*/ 0 h 5400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000438" h="5400962">
                <a:moveTo>
                  <a:pt x="2299956" y="0"/>
                </a:moveTo>
                <a:cubicBezTo>
                  <a:pt x="3791390" y="0"/>
                  <a:pt x="5000438" y="1209047"/>
                  <a:pt x="5000438" y="2700481"/>
                </a:cubicBezTo>
                <a:cubicBezTo>
                  <a:pt x="5000438" y="4191915"/>
                  <a:pt x="3791390" y="5400962"/>
                  <a:pt x="2299956" y="5400962"/>
                </a:cubicBezTo>
                <a:cubicBezTo>
                  <a:pt x="1367810" y="5400962"/>
                  <a:pt x="545971" y="4928678"/>
                  <a:pt x="60675" y="4210346"/>
                </a:cubicBezTo>
                <a:lnTo>
                  <a:pt x="0" y="4110472"/>
                </a:lnTo>
                <a:lnTo>
                  <a:pt x="0" y="1290491"/>
                </a:lnTo>
                <a:lnTo>
                  <a:pt x="60675" y="1190617"/>
                </a:lnTo>
                <a:cubicBezTo>
                  <a:pt x="545971" y="472284"/>
                  <a:pt x="1367810" y="0"/>
                  <a:pt x="2299956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3074" name="Picture 2" descr="Ingredients Product Portfolio: Lemon | Czarnikow">
            <a:extLst>
              <a:ext uri="{FF2B5EF4-FFF2-40B4-BE49-F238E27FC236}">
                <a16:creationId xmlns:a16="http://schemas.microsoft.com/office/drawing/2014/main" id="{DCB09CA4-05B8-4518-930D-2CFAE44E501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607" r="24994"/>
          <a:stretch/>
        </p:blipFill>
        <p:spPr bwMode="auto">
          <a:xfrm>
            <a:off x="20" y="907231"/>
            <a:ext cx="4838021" cy="5063738"/>
          </a:xfrm>
          <a:custGeom>
            <a:avLst/>
            <a:gdLst/>
            <a:ahLst/>
            <a:cxnLst/>
            <a:rect l="l" t="t" r="r" b="b"/>
            <a:pathLst>
              <a:path w="4838041" h="5063738">
                <a:moveTo>
                  <a:pt x="2306172" y="0"/>
                </a:moveTo>
                <a:cubicBezTo>
                  <a:pt x="3704485" y="0"/>
                  <a:pt x="4838041" y="1133556"/>
                  <a:pt x="4838041" y="2531869"/>
                </a:cubicBezTo>
                <a:cubicBezTo>
                  <a:pt x="4838041" y="3930182"/>
                  <a:pt x="3704485" y="5063738"/>
                  <a:pt x="2306172" y="5063738"/>
                </a:cubicBezTo>
                <a:cubicBezTo>
                  <a:pt x="1344832" y="5063738"/>
                  <a:pt x="508631" y="4527956"/>
                  <a:pt x="79886" y="3738709"/>
                </a:cubicBezTo>
                <a:lnTo>
                  <a:pt x="0" y="3572876"/>
                </a:lnTo>
                <a:lnTo>
                  <a:pt x="0" y="1490863"/>
                </a:lnTo>
                <a:lnTo>
                  <a:pt x="79886" y="1325030"/>
                </a:lnTo>
                <a:cubicBezTo>
                  <a:pt x="508631" y="535783"/>
                  <a:pt x="1344832" y="0"/>
                  <a:pt x="2306172" y="0"/>
                </a:cubicBezTo>
                <a:close/>
              </a:path>
            </a:pathLst>
          </a:custGeom>
          <a:noFill/>
          <a:effectLst>
            <a:softEdge rad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6E7210E-E387-4761-97EE-FB701A6728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0574" y="2421682"/>
            <a:ext cx="4977578" cy="3639289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s-ES" sz="1600">
                <a:solidFill>
                  <a:srgbClr val="000000"/>
                </a:solidFill>
              </a:rPr>
              <a:t>Los sustantivos contables son aquellos que puedes separar en diferentes unidades. </a:t>
            </a:r>
          </a:p>
          <a:p>
            <a:pPr marL="0" indent="0">
              <a:buNone/>
            </a:pPr>
            <a:r>
              <a:rPr lang="es-ES" sz="1600">
                <a:solidFill>
                  <a:srgbClr val="000000"/>
                </a:solidFill>
              </a:rPr>
              <a:t>Además, se subdividen en las categorías singular y plural</a:t>
            </a:r>
          </a:p>
          <a:p>
            <a:pPr marL="0" indent="0">
              <a:buNone/>
            </a:pPr>
            <a:r>
              <a:rPr lang="es-ES" sz="1600">
                <a:solidFill>
                  <a:srgbClr val="000000"/>
                </a:solidFill>
              </a:rPr>
              <a:t> Example: </a:t>
            </a:r>
          </a:p>
          <a:p>
            <a:pPr marL="0" indent="0">
              <a:buNone/>
            </a:pPr>
            <a:r>
              <a:rPr lang="es-ES" sz="1600">
                <a:solidFill>
                  <a:srgbClr val="000000"/>
                </a:solidFill>
              </a:rPr>
              <a:t>COUNTABLE NOUNS Singular form Plural form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s-ES" sz="1600">
                <a:solidFill>
                  <a:srgbClr val="000000"/>
                </a:solidFill>
              </a:rPr>
              <a:t>AN/ONE APPLE -THREE APPLES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s-ES" sz="1600">
                <a:solidFill>
                  <a:srgbClr val="000000"/>
                </a:solidFill>
              </a:rPr>
              <a:t>A/ ONE HOUSE -FOUR HOUSES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s-ES" sz="1600">
                <a:solidFill>
                  <a:srgbClr val="000000"/>
                </a:solidFill>
              </a:rPr>
              <a:t>AN/ONE ORANGE- TWO ORANGES.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s-ES" sz="1600">
                <a:solidFill>
                  <a:srgbClr val="000000"/>
                </a:solidFill>
              </a:rPr>
              <a:t> A/ONE LEMON- TEN LEMONS </a:t>
            </a:r>
          </a:p>
          <a:p>
            <a:pPr marL="0" indent="0">
              <a:buNone/>
            </a:pPr>
            <a:r>
              <a:rPr lang="es-ES" sz="1600">
                <a:solidFill>
                  <a:srgbClr val="000000"/>
                </a:solidFill>
              </a:rPr>
              <a:t> </a:t>
            </a:r>
            <a:endParaRPr lang="es-CL" sz="16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22024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2">
            <a:extLst>
              <a:ext uri="{FF2B5EF4-FFF2-40B4-BE49-F238E27FC236}">
                <a16:creationId xmlns:a16="http://schemas.microsoft.com/office/drawing/2014/main" id="{F56F5174-31D9-4DBB-AAB7-A1FD7BDB13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5614875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" name="Picture 14">
            <a:extLst>
              <a:ext uri="{FF2B5EF4-FFF2-40B4-BE49-F238E27FC236}">
                <a16:creationId xmlns:a16="http://schemas.microsoft.com/office/drawing/2014/main" id="{AE113210-7872-481A-ADE6-3A05CCAF5E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677C7084-EB68-4C98-ABDA-9E966D069B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4105" y="802955"/>
            <a:ext cx="4977976" cy="1454051"/>
          </a:xfrm>
        </p:spPr>
        <p:txBody>
          <a:bodyPr>
            <a:normAutofit/>
          </a:bodyPr>
          <a:lstStyle/>
          <a:p>
            <a:endParaRPr lang="es-CL">
              <a:solidFill>
                <a:srgbClr val="000000"/>
              </a:solidFill>
            </a:endParaRPr>
          </a:p>
        </p:txBody>
      </p:sp>
      <p:sp>
        <p:nvSpPr>
          <p:cNvPr id="21" name="Freeform 62">
            <a:extLst>
              <a:ext uri="{FF2B5EF4-FFF2-40B4-BE49-F238E27FC236}">
                <a16:creationId xmlns:a16="http://schemas.microsoft.com/office/drawing/2014/main" id="{F9A95BEE-6BB1-4A28-A8E6-A34B2E42EF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38619"/>
            <a:ext cx="5000438" cy="5400962"/>
          </a:xfrm>
          <a:custGeom>
            <a:avLst/>
            <a:gdLst>
              <a:gd name="connsiteX0" fmla="*/ 2299956 w 5000438"/>
              <a:gd name="connsiteY0" fmla="*/ 0 h 5400962"/>
              <a:gd name="connsiteX1" fmla="*/ 5000438 w 5000438"/>
              <a:gd name="connsiteY1" fmla="*/ 2700481 h 5400962"/>
              <a:gd name="connsiteX2" fmla="*/ 2299956 w 5000438"/>
              <a:gd name="connsiteY2" fmla="*/ 5400962 h 5400962"/>
              <a:gd name="connsiteX3" fmla="*/ 60675 w 5000438"/>
              <a:gd name="connsiteY3" fmla="*/ 4210346 h 5400962"/>
              <a:gd name="connsiteX4" fmla="*/ 0 w 5000438"/>
              <a:gd name="connsiteY4" fmla="*/ 4110472 h 5400962"/>
              <a:gd name="connsiteX5" fmla="*/ 0 w 5000438"/>
              <a:gd name="connsiteY5" fmla="*/ 1290491 h 5400962"/>
              <a:gd name="connsiteX6" fmla="*/ 60675 w 5000438"/>
              <a:gd name="connsiteY6" fmla="*/ 1190617 h 5400962"/>
              <a:gd name="connsiteX7" fmla="*/ 2299956 w 5000438"/>
              <a:gd name="connsiteY7" fmla="*/ 0 h 5400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000438" h="5400962">
                <a:moveTo>
                  <a:pt x="2299956" y="0"/>
                </a:moveTo>
                <a:cubicBezTo>
                  <a:pt x="3791390" y="0"/>
                  <a:pt x="5000438" y="1209047"/>
                  <a:pt x="5000438" y="2700481"/>
                </a:cubicBezTo>
                <a:cubicBezTo>
                  <a:pt x="5000438" y="4191915"/>
                  <a:pt x="3791390" y="5400962"/>
                  <a:pt x="2299956" y="5400962"/>
                </a:cubicBezTo>
                <a:cubicBezTo>
                  <a:pt x="1367810" y="5400962"/>
                  <a:pt x="545971" y="4928678"/>
                  <a:pt x="60675" y="4210346"/>
                </a:cubicBezTo>
                <a:lnTo>
                  <a:pt x="0" y="4110472"/>
                </a:lnTo>
                <a:lnTo>
                  <a:pt x="0" y="1290491"/>
                </a:lnTo>
                <a:lnTo>
                  <a:pt x="60675" y="1190617"/>
                </a:lnTo>
                <a:cubicBezTo>
                  <a:pt x="545971" y="472284"/>
                  <a:pt x="1367810" y="0"/>
                  <a:pt x="2299956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8" name="Picture 2" descr="What do you KNOW? — Intentionally Yours">
            <a:extLst>
              <a:ext uri="{FF2B5EF4-FFF2-40B4-BE49-F238E27FC236}">
                <a16:creationId xmlns:a16="http://schemas.microsoft.com/office/drawing/2014/main" id="{A321DA2E-0816-4F9B-9B69-10F9A976F90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31" r="-2" b="-2"/>
          <a:stretch/>
        </p:blipFill>
        <p:spPr bwMode="auto">
          <a:xfrm>
            <a:off x="20" y="907231"/>
            <a:ext cx="4838021" cy="5063738"/>
          </a:xfrm>
          <a:custGeom>
            <a:avLst/>
            <a:gdLst/>
            <a:ahLst/>
            <a:cxnLst/>
            <a:rect l="l" t="t" r="r" b="b"/>
            <a:pathLst>
              <a:path w="4838041" h="5063738">
                <a:moveTo>
                  <a:pt x="2306172" y="0"/>
                </a:moveTo>
                <a:cubicBezTo>
                  <a:pt x="3704485" y="0"/>
                  <a:pt x="4838041" y="1133556"/>
                  <a:pt x="4838041" y="2531869"/>
                </a:cubicBezTo>
                <a:cubicBezTo>
                  <a:pt x="4838041" y="3930182"/>
                  <a:pt x="3704485" y="5063738"/>
                  <a:pt x="2306172" y="5063738"/>
                </a:cubicBezTo>
                <a:cubicBezTo>
                  <a:pt x="1344832" y="5063738"/>
                  <a:pt x="508631" y="4527956"/>
                  <a:pt x="79886" y="3738709"/>
                </a:cubicBezTo>
                <a:lnTo>
                  <a:pt x="0" y="3572876"/>
                </a:lnTo>
                <a:lnTo>
                  <a:pt x="0" y="1490863"/>
                </a:lnTo>
                <a:lnTo>
                  <a:pt x="79886" y="1325030"/>
                </a:lnTo>
                <a:cubicBezTo>
                  <a:pt x="508631" y="535783"/>
                  <a:pt x="1344832" y="0"/>
                  <a:pt x="2306172" y="0"/>
                </a:cubicBezTo>
                <a:close/>
              </a:path>
            </a:pathLst>
          </a:custGeom>
          <a:noFill/>
          <a:effectLst>
            <a:softEdge rad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4D26526-C8F9-4298-9968-CA44F46639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0574" y="2421682"/>
            <a:ext cx="4977578" cy="3639289"/>
          </a:xfrm>
        </p:spPr>
        <p:txBody>
          <a:bodyPr anchor="ctr">
            <a:normAutofit/>
          </a:bodyPr>
          <a:lstStyle/>
          <a:p>
            <a:r>
              <a:rPr lang="es-ES" sz="2000" dirty="0">
                <a:solidFill>
                  <a:srgbClr val="000000"/>
                </a:solidFill>
              </a:rPr>
              <a:t>El articulo A/AN SOLAMENTE se usa con SINGULARES (en español significa “un”, “una”). AN es para cuando la siguiente palabra comienza con vocal. A es cuando la siguiente palabra comienza con consonante.</a:t>
            </a:r>
            <a:endParaRPr lang="es-CL" sz="2000" dirty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es-CL" sz="2000" dirty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es-CL" sz="2000" dirty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es-CL" sz="2000" dirty="0">
              <a:solidFill>
                <a:srgbClr val="000000"/>
              </a:solidFill>
            </a:endParaRPr>
          </a:p>
        </p:txBody>
      </p:sp>
      <p:sp>
        <p:nvSpPr>
          <p:cNvPr id="4" name="Rectángulo: esquinas redondeadas 3">
            <a:extLst>
              <a:ext uri="{FF2B5EF4-FFF2-40B4-BE49-F238E27FC236}">
                <a16:creationId xmlns:a16="http://schemas.microsoft.com/office/drawing/2014/main" id="{12BEC958-1A45-4FE2-B6B8-21E98E880C1D}"/>
              </a:ext>
            </a:extLst>
          </p:cNvPr>
          <p:cNvSpPr/>
          <p:nvPr/>
        </p:nvSpPr>
        <p:spPr>
          <a:xfrm>
            <a:off x="5753687" y="2673840"/>
            <a:ext cx="5866380" cy="1927155"/>
          </a:xfrm>
          <a:prstGeom prst="roundRect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336629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F56F5174-31D9-4DBB-AAB7-A1FD7BDB13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5614875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3" name="Picture 72">
            <a:extLst>
              <a:ext uri="{FF2B5EF4-FFF2-40B4-BE49-F238E27FC236}">
                <a16:creationId xmlns:a16="http://schemas.microsoft.com/office/drawing/2014/main" id="{AE113210-7872-481A-ADE6-3A05CCAF5E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82BF6321-4644-41F2-983C-5C023FF002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4105" y="802955"/>
            <a:ext cx="4977976" cy="1454051"/>
          </a:xfrm>
        </p:spPr>
        <p:txBody>
          <a:bodyPr>
            <a:normAutofit/>
          </a:bodyPr>
          <a:lstStyle/>
          <a:p>
            <a:r>
              <a:rPr lang="es-ES">
                <a:solidFill>
                  <a:srgbClr val="000000"/>
                </a:solidFill>
              </a:rPr>
              <a:t>Uncountable nouns</a:t>
            </a:r>
            <a:endParaRPr lang="es-CL">
              <a:solidFill>
                <a:srgbClr val="000000"/>
              </a:solidFill>
            </a:endParaRPr>
          </a:p>
        </p:txBody>
      </p:sp>
      <p:sp>
        <p:nvSpPr>
          <p:cNvPr id="75" name="Freeform 62">
            <a:extLst>
              <a:ext uri="{FF2B5EF4-FFF2-40B4-BE49-F238E27FC236}">
                <a16:creationId xmlns:a16="http://schemas.microsoft.com/office/drawing/2014/main" id="{F9A95BEE-6BB1-4A28-A8E6-A34B2E42EF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38619"/>
            <a:ext cx="5000438" cy="5400962"/>
          </a:xfrm>
          <a:custGeom>
            <a:avLst/>
            <a:gdLst>
              <a:gd name="connsiteX0" fmla="*/ 2299956 w 5000438"/>
              <a:gd name="connsiteY0" fmla="*/ 0 h 5400962"/>
              <a:gd name="connsiteX1" fmla="*/ 5000438 w 5000438"/>
              <a:gd name="connsiteY1" fmla="*/ 2700481 h 5400962"/>
              <a:gd name="connsiteX2" fmla="*/ 2299956 w 5000438"/>
              <a:gd name="connsiteY2" fmla="*/ 5400962 h 5400962"/>
              <a:gd name="connsiteX3" fmla="*/ 60675 w 5000438"/>
              <a:gd name="connsiteY3" fmla="*/ 4210346 h 5400962"/>
              <a:gd name="connsiteX4" fmla="*/ 0 w 5000438"/>
              <a:gd name="connsiteY4" fmla="*/ 4110472 h 5400962"/>
              <a:gd name="connsiteX5" fmla="*/ 0 w 5000438"/>
              <a:gd name="connsiteY5" fmla="*/ 1290491 h 5400962"/>
              <a:gd name="connsiteX6" fmla="*/ 60675 w 5000438"/>
              <a:gd name="connsiteY6" fmla="*/ 1190617 h 5400962"/>
              <a:gd name="connsiteX7" fmla="*/ 2299956 w 5000438"/>
              <a:gd name="connsiteY7" fmla="*/ 0 h 5400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000438" h="5400962">
                <a:moveTo>
                  <a:pt x="2299956" y="0"/>
                </a:moveTo>
                <a:cubicBezTo>
                  <a:pt x="3791390" y="0"/>
                  <a:pt x="5000438" y="1209047"/>
                  <a:pt x="5000438" y="2700481"/>
                </a:cubicBezTo>
                <a:cubicBezTo>
                  <a:pt x="5000438" y="4191915"/>
                  <a:pt x="3791390" y="5400962"/>
                  <a:pt x="2299956" y="5400962"/>
                </a:cubicBezTo>
                <a:cubicBezTo>
                  <a:pt x="1367810" y="5400962"/>
                  <a:pt x="545971" y="4928678"/>
                  <a:pt x="60675" y="4210346"/>
                </a:cubicBezTo>
                <a:lnTo>
                  <a:pt x="0" y="4110472"/>
                </a:lnTo>
                <a:lnTo>
                  <a:pt x="0" y="1290491"/>
                </a:lnTo>
                <a:lnTo>
                  <a:pt x="60675" y="1190617"/>
                </a:lnTo>
                <a:cubicBezTo>
                  <a:pt x="545971" y="472284"/>
                  <a:pt x="1367810" y="0"/>
                  <a:pt x="2299956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4098" name="Picture 2" descr="Nutrición: Conocé los aportes nutricionales del poroto y ...">
            <a:extLst>
              <a:ext uri="{FF2B5EF4-FFF2-40B4-BE49-F238E27FC236}">
                <a16:creationId xmlns:a16="http://schemas.microsoft.com/office/drawing/2014/main" id="{26B15478-C6E1-4987-AEB2-4EF48B72C2A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562" r="10754" b="2"/>
          <a:stretch/>
        </p:blipFill>
        <p:spPr bwMode="auto">
          <a:xfrm>
            <a:off x="20" y="907231"/>
            <a:ext cx="4838021" cy="5063738"/>
          </a:xfrm>
          <a:custGeom>
            <a:avLst/>
            <a:gdLst/>
            <a:ahLst/>
            <a:cxnLst/>
            <a:rect l="l" t="t" r="r" b="b"/>
            <a:pathLst>
              <a:path w="4838041" h="5063738">
                <a:moveTo>
                  <a:pt x="2306172" y="0"/>
                </a:moveTo>
                <a:cubicBezTo>
                  <a:pt x="3704485" y="0"/>
                  <a:pt x="4838041" y="1133556"/>
                  <a:pt x="4838041" y="2531869"/>
                </a:cubicBezTo>
                <a:cubicBezTo>
                  <a:pt x="4838041" y="3930182"/>
                  <a:pt x="3704485" y="5063738"/>
                  <a:pt x="2306172" y="5063738"/>
                </a:cubicBezTo>
                <a:cubicBezTo>
                  <a:pt x="1344832" y="5063738"/>
                  <a:pt x="508631" y="4527956"/>
                  <a:pt x="79886" y="3738709"/>
                </a:cubicBezTo>
                <a:lnTo>
                  <a:pt x="0" y="3572876"/>
                </a:lnTo>
                <a:lnTo>
                  <a:pt x="0" y="1490863"/>
                </a:lnTo>
                <a:lnTo>
                  <a:pt x="79886" y="1325030"/>
                </a:lnTo>
                <a:cubicBezTo>
                  <a:pt x="508631" y="535783"/>
                  <a:pt x="1344832" y="0"/>
                  <a:pt x="2306172" y="0"/>
                </a:cubicBezTo>
                <a:close/>
              </a:path>
            </a:pathLst>
          </a:custGeom>
          <a:noFill/>
          <a:effectLst>
            <a:softEdge rad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CA783F9-7F8E-43AA-813D-37A979E301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0574" y="2421682"/>
            <a:ext cx="4977578" cy="3639289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s-ES" sz="1600">
                <a:solidFill>
                  <a:srgbClr val="000000"/>
                </a:solidFill>
              </a:rPr>
              <a:t>Los sustantivos incontables son aquellos que no se pueden contar en unidades:</a:t>
            </a:r>
          </a:p>
          <a:p>
            <a:pPr marL="0" indent="0">
              <a:buNone/>
            </a:pPr>
            <a:endParaRPr lang="es-ES" sz="1600">
              <a:solidFill>
                <a:srgbClr val="000000"/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s-ES" sz="1600">
                <a:solidFill>
                  <a:srgbClr val="000000"/>
                </a:solidFill>
              </a:rPr>
              <a:t>Líquidos (agua, café, té, jugo, etc)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s-ES" sz="1600">
                <a:solidFill>
                  <a:srgbClr val="000000"/>
                </a:solidFill>
              </a:rPr>
              <a:t>Ideas abstractas (felicidad, tristeza, inteligencia, etc)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s-ES" sz="1600">
                <a:solidFill>
                  <a:srgbClr val="000000"/>
                </a:solidFill>
              </a:rPr>
              <a:t>Polvos y granos (azúcar, sal, porotos, lentejas, arroz, etc)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s-ES" sz="1600">
                <a:solidFill>
                  <a:srgbClr val="000000"/>
                </a:solidFill>
              </a:rPr>
              <a:t>Sustantivos grupales (muebles, dinero, tiempo).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s-ES" sz="1600">
                <a:solidFill>
                  <a:srgbClr val="000000"/>
                </a:solidFill>
              </a:rPr>
              <a:t>Fenómenos naturales (luz del sol, lluvia, clima, etc)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s-ES" sz="1600">
                <a:solidFill>
                  <a:srgbClr val="000000"/>
                </a:solidFill>
              </a:rPr>
              <a:t>Gas (oxígeno, nitrógeno, etc.)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s-ES" sz="1600">
                <a:solidFill>
                  <a:srgbClr val="000000"/>
                </a:solidFill>
              </a:rPr>
              <a:t> Sustancias (carne, queso, jamón, chocolate)</a:t>
            </a:r>
            <a:endParaRPr lang="es-CL" sz="16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669277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211</Words>
  <Application>Microsoft Office PowerPoint</Application>
  <PresentationFormat>Panorámica</PresentationFormat>
  <Paragraphs>25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Wingdings</vt:lpstr>
      <vt:lpstr>Tema de Office</vt:lpstr>
      <vt:lpstr>Unit2:Healthy habits</vt:lpstr>
      <vt:lpstr>Hoy veremos … Countable Nouns</vt:lpstr>
      <vt:lpstr>Presentación de PowerPoint</vt:lpstr>
      <vt:lpstr>Uncountable nouns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Unit2:Healthy habits</dc:title>
  <dc:creator>pamela Knuckey</dc:creator>
  <cp:lastModifiedBy>pamela Knuckey</cp:lastModifiedBy>
  <cp:revision>1</cp:revision>
  <dcterms:created xsi:type="dcterms:W3CDTF">2020-06-12T23:10:33Z</dcterms:created>
  <dcterms:modified xsi:type="dcterms:W3CDTF">2020-06-12T23:11:29Z</dcterms:modified>
</cp:coreProperties>
</file>